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2" r:id="rId2"/>
    <p:sldId id="288" r:id="rId3"/>
    <p:sldId id="277" r:id="rId4"/>
    <p:sldId id="289" r:id="rId5"/>
    <p:sldId id="294" r:id="rId6"/>
    <p:sldId id="301" r:id="rId7"/>
    <p:sldId id="302" r:id="rId8"/>
    <p:sldId id="303" r:id="rId9"/>
    <p:sldId id="305" r:id="rId10"/>
    <p:sldId id="304" r:id="rId11"/>
    <p:sldId id="306" r:id="rId12"/>
    <p:sldId id="295" r:id="rId13"/>
    <p:sldId id="307" r:id="rId14"/>
    <p:sldId id="309" r:id="rId15"/>
    <p:sldId id="298" r:id="rId16"/>
    <p:sldId id="270" r:id="rId17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atino-94256" initials="B" lastIdx="1" clrIdx="0">
    <p:extLst>
      <p:ext uri="{19B8F6BF-5375-455C-9EA6-DF929625EA0E}">
        <p15:presenceInfo xmlns:p15="http://schemas.microsoft.com/office/powerpoint/2012/main" userId="Buratino-9425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ъл стил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1713" autoAdjust="0"/>
  </p:normalViewPr>
  <p:slideViewPr>
    <p:cSldViewPr snapToGrid="0">
      <p:cViewPr varScale="1">
        <p:scale>
          <a:sx n="66" d="100"/>
          <a:sy n="66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6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A33461A-B56C-42FE-A391-B6FCE0A8007E}" type="datetime1">
              <a:rPr lang="bg-BG" smtClean="0"/>
              <a:t>16.12.2022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bg-BG" smtClean="0"/>
              <a:pPr algn="r"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705A6407-3154-4E34-851C-2E69E9B1D6C4}" type="datetime1">
              <a:rPr lang="bg-BG" smtClean="0"/>
              <a:pPr algn="r"/>
              <a:t>16.12.2022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bg-BG" smtClean="0"/>
              <a:pPr algn="r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bg-BG" smtClean="0"/>
              <a:pPr algn="r"/>
              <a:t>16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3239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Autofit/>
          </a:bodyPr>
          <a:lstStyle>
            <a:lvl1pPr algn="l" rtl="0">
              <a:defRPr sz="5000"/>
            </a:lvl1pPr>
          </a:lstStyle>
          <a:p>
            <a:pPr rtl="0"/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bg-BG" dirty="0"/>
              <a:t>Щракнете за редакция стил </a:t>
            </a:r>
            <a:r>
              <a:rPr lang="bg-BG" dirty="0" err="1"/>
              <a:t>подзагл</a:t>
            </a:r>
            <a:r>
              <a:rPr lang="bg-BG" dirty="0"/>
              <a:t>. обр.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артини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bg-BG"/>
              <a:t>Редакт. стил загл. образец</a:t>
            </a:r>
            <a:endParaRPr lang="bg-BG" dirty="0"/>
          </a:p>
        </p:txBody>
      </p:sp>
      <p:grpSp>
        <p:nvGrpSpPr>
          <p:cNvPr id="84" name="Гру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Свободна 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86" name="Свободна 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87" name="Свободна 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88" name="Свободна 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89" name="Свободна 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0" name="Свободна 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1" name="Свободна 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2" name="Свободна 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3" name="Свободна 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4" name="Свободна 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5" name="Свободна 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6" name="Свободна 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</p:grpSp>
      <p:sp>
        <p:nvSpPr>
          <p:cNvPr id="97" name="Контейнер за картина 33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bg-BG"/>
              <a:t>Щракнете върху иконата, за да добавите картина</a:t>
            </a:r>
            <a:endParaRPr lang="bg-BG" dirty="0"/>
          </a:p>
        </p:txBody>
      </p:sp>
      <p:grpSp>
        <p:nvGrpSpPr>
          <p:cNvPr id="98" name="Гру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Свободна 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0" name="Свободна 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1" name="Свободна 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2" name="Свободна 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3" name="Свободна 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4" name="Свободна 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5" name="Свободна 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6" name="Свободна 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7" name="Свободна 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8" name="Свободна 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9" name="Свободна 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10" name="Свободна 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</p:grpSp>
      <p:sp>
        <p:nvSpPr>
          <p:cNvPr id="111" name="Контейнер за картина 33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bg-BG"/>
              <a:t>Щракнете върху иконата, за да добавите картина</a:t>
            </a:r>
            <a:endParaRPr lang="bg-BG" dirty="0"/>
          </a:p>
        </p:txBody>
      </p:sp>
      <p:grpSp>
        <p:nvGrpSpPr>
          <p:cNvPr id="112" name="Гру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Свободна 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14" name="Свободна 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15" name="Свободна 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16" name="Свободна 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17" name="Свободна 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18" name="Свободна 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19" name="Свободна 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20" name="Свободна 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21" name="Свободна 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22" name="Свободна 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23" name="Свободна 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24" name="Свободна 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</p:grpSp>
      <p:sp>
        <p:nvSpPr>
          <p:cNvPr id="125" name="Контейнер за картина 33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bg-BG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26" name="Контейнер за 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Контейнер за номер на слайд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bg-BG" smtClean="0"/>
              <a:pPr rtl="0"/>
              <a:t>‹#›</a:t>
            </a:fld>
            <a:endParaRPr lang="bg-BG" dirty="0"/>
          </a:p>
        </p:txBody>
      </p:sp>
      <p:sp>
        <p:nvSpPr>
          <p:cNvPr id="7" name="Контейнер за долен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5D035C-3CED-4380-9DCD-5B3DB0926B4F}" type="datetime1">
              <a:rPr lang="bg-BG" smtClean="0"/>
              <a:pPr/>
              <a:t>16.12.2022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bg-BG"/>
              <a:t>Щракнете, за да редактирате стиловете на текста в образеца</a:t>
            </a:r>
          </a:p>
          <a:p>
            <a:pPr lvl="1" rtl="0"/>
            <a:r>
              <a:rPr lang="bg-BG"/>
              <a:t>Второ ниво</a:t>
            </a:r>
          </a:p>
          <a:p>
            <a:pPr lvl="2" rtl="0"/>
            <a:r>
              <a:rPr lang="bg-BG"/>
              <a:t>Трето ниво</a:t>
            </a:r>
          </a:p>
          <a:p>
            <a:pPr lvl="3" rtl="0"/>
            <a:r>
              <a:rPr lang="bg-BG"/>
              <a:t>Четвърто ниво</a:t>
            </a:r>
          </a:p>
          <a:p>
            <a:pPr lvl="4" rtl="0"/>
            <a:r>
              <a:rPr lang="bg-BG"/>
              <a:t>Пето ниво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bg-BG" smtClean="0"/>
              <a:pPr rtl="0"/>
              <a:t>‹#›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EE191320-5DC8-4F07-8DB4-B4B29ED6DA0F}" type="datetime1">
              <a:rPr lang="bg-BG" smtClean="0"/>
              <a:pPr/>
              <a:t>16.12.2022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bg-BG"/>
              <a:t>Редакт. стил загл. образец</a:t>
            </a:r>
            <a:endParaRPr lang="bg-BG" dirty="0"/>
          </a:p>
        </p:txBody>
      </p:sp>
      <p:grpSp>
        <p:nvGrpSpPr>
          <p:cNvPr id="8" name="Гру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Свободна 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" name="Свободна 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grpSp>
          <p:nvGrpSpPr>
            <p:cNvPr id="11" name="Гру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Свободна 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dirty="0"/>
              </a:p>
            </p:txBody>
          </p:sp>
          <p:sp>
            <p:nvSpPr>
              <p:cNvPr id="21" name="Свободна 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bg-BG" dirty="0"/>
              </a:p>
            </p:txBody>
          </p:sp>
        </p:grpSp>
        <p:sp>
          <p:nvSpPr>
            <p:cNvPr id="12" name="Свободна 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3" name="Свободна 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4" name="Свободна 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5" name="Свободна 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6" name="Свободна 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7" name="Свободна 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8" name="Свободна 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9" name="Свободна 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</p:grpSp>
      <p:sp>
        <p:nvSpPr>
          <p:cNvPr id="3" name="Контейнер за картина 2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bg-BG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9C82EE-B61A-4D1E-8B9F-566DDD81A40C}" type="datetime1">
              <a:rPr lang="bg-BG" smtClean="0"/>
              <a:pPr/>
              <a:t>16.12.2022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bg-BG"/>
              <a:t>Щракнете, за да редактирате стиловете на текста в образеца</a:t>
            </a:r>
          </a:p>
          <a:p>
            <a:pPr lvl="1" rtl="0"/>
            <a:r>
              <a:rPr lang="bg-BG"/>
              <a:t>Второ ниво</a:t>
            </a:r>
          </a:p>
          <a:p>
            <a:pPr lvl="2" rtl="0"/>
            <a:r>
              <a:rPr lang="bg-BG"/>
              <a:t>Трето ниво</a:t>
            </a:r>
          </a:p>
          <a:p>
            <a:pPr lvl="3" rtl="0"/>
            <a:r>
              <a:rPr lang="bg-BG"/>
              <a:t>Четвърто ниво</a:t>
            </a:r>
          </a:p>
          <a:p>
            <a:pPr lvl="4" rtl="0"/>
            <a:r>
              <a:rPr lang="bg-BG"/>
              <a:t>Пето ниво</a:t>
            </a:r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26BCC16-773B-47D3-81CB-ABCCB70BDB63}" type="datetime1">
              <a:rPr lang="bg-BG" smtClean="0"/>
              <a:pPr/>
              <a:t>16.12.2022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bg-BG"/>
              <a:t>Щракнете, за да редактирате стиловете на текста в образеца</a:t>
            </a:r>
          </a:p>
          <a:p>
            <a:pPr lvl="1" rtl="0"/>
            <a:r>
              <a:rPr lang="bg-BG"/>
              <a:t>Второ ниво</a:t>
            </a:r>
          </a:p>
          <a:p>
            <a:pPr lvl="2" rtl="0"/>
            <a:r>
              <a:rPr lang="bg-BG"/>
              <a:t>Трето ниво</a:t>
            </a:r>
          </a:p>
          <a:p>
            <a:pPr lvl="3" rtl="0"/>
            <a:r>
              <a:rPr lang="bg-BG"/>
              <a:t>Четвърто ниво</a:t>
            </a:r>
          </a:p>
          <a:p>
            <a:pPr lvl="4" rtl="0"/>
            <a:r>
              <a:rPr lang="bg-BG"/>
              <a:t>Пето ниво</a:t>
            </a:r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2868CF-9D39-4C3A-995A-66B0FE340C1F}" type="datetime1">
              <a:rPr lang="bg-BG" smtClean="0"/>
              <a:pPr/>
              <a:t>16.12.2022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bg-BG"/>
              <a:t>Щракнете, за да редактирате стиловете на текста в образеца</a:t>
            </a:r>
          </a:p>
          <a:p>
            <a:pPr lvl="1" rtl="0"/>
            <a:r>
              <a:rPr lang="bg-BG"/>
              <a:t>Второ ниво</a:t>
            </a:r>
          </a:p>
          <a:p>
            <a:pPr lvl="2" rtl="0"/>
            <a:r>
              <a:rPr lang="bg-BG"/>
              <a:t>Трето ниво</a:t>
            </a:r>
          </a:p>
          <a:p>
            <a:pPr lvl="3" rtl="0"/>
            <a:r>
              <a:rPr lang="bg-BG"/>
              <a:t>Четвърто ниво</a:t>
            </a:r>
          </a:p>
          <a:p>
            <a:pPr lvl="4" rtl="0"/>
            <a:r>
              <a:rPr lang="bg-BG"/>
              <a:t>Пето ниво</a:t>
            </a:r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46D327E-6F74-4DEC-B9D1-229E35F4C7BE}" type="datetime1">
              <a:rPr lang="bg-BG" smtClean="0"/>
              <a:pPr/>
              <a:t>16.12.2022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/>
              <a:t>Щракнете, за да редактирате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bg-BG"/>
              <a:t>Щракнете, за да редактирате стиловете на текста в образеца</a:t>
            </a:r>
          </a:p>
          <a:p>
            <a:pPr lvl="1" rtl="0"/>
            <a:r>
              <a:rPr lang="bg-BG"/>
              <a:t>Второ ниво</a:t>
            </a:r>
          </a:p>
          <a:p>
            <a:pPr lvl="2" rtl="0"/>
            <a:r>
              <a:rPr lang="bg-BG"/>
              <a:t>Трето ниво</a:t>
            </a:r>
          </a:p>
          <a:p>
            <a:pPr lvl="3" rtl="0"/>
            <a:r>
              <a:rPr lang="bg-BG"/>
              <a:t>Четвърто ниво</a:t>
            </a:r>
          </a:p>
          <a:p>
            <a:pPr lvl="4" rtl="0"/>
            <a:r>
              <a:rPr lang="bg-BG"/>
              <a:t>Пето ниво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bg-BG"/>
              <a:t>Щракнете, за да редактирате стиловете на текста в образеца</a:t>
            </a:r>
          </a:p>
          <a:p>
            <a:pPr lvl="1" rtl="0"/>
            <a:r>
              <a:rPr lang="bg-BG"/>
              <a:t>Второ ниво</a:t>
            </a:r>
          </a:p>
          <a:p>
            <a:pPr lvl="2" rtl="0"/>
            <a:r>
              <a:rPr lang="bg-BG"/>
              <a:t>Трето ниво</a:t>
            </a:r>
          </a:p>
          <a:p>
            <a:pPr lvl="3" rtl="0"/>
            <a:r>
              <a:rPr lang="bg-BG"/>
              <a:t>Четвърто ниво</a:t>
            </a:r>
          </a:p>
          <a:p>
            <a:pPr lvl="4" rtl="0"/>
            <a:r>
              <a:rPr lang="bg-BG"/>
              <a:t>Пето ниво</a:t>
            </a:r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9310FB-0493-4FFC-AD1B-175B51D5C36D}" type="datetime1">
              <a:rPr lang="bg-BG" smtClean="0"/>
              <a:pPr/>
              <a:t>16.12.2022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bg-BG"/>
              <a:t>Щракнете, за да редактирате стиловете на текста в образеца</a:t>
            </a:r>
          </a:p>
          <a:p>
            <a:pPr lvl="1" rtl="0"/>
            <a:r>
              <a:rPr lang="bg-BG"/>
              <a:t>Второ ниво</a:t>
            </a:r>
          </a:p>
          <a:p>
            <a:pPr lvl="2" rtl="0"/>
            <a:r>
              <a:rPr lang="bg-BG"/>
              <a:t>Трето ниво</a:t>
            </a:r>
          </a:p>
          <a:p>
            <a:pPr lvl="3" rtl="0"/>
            <a:r>
              <a:rPr lang="bg-BG"/>
              <a:t>Четвърто ниво</a:t>
            </a:r>
          </a:p>
          <a:p>
            <a:pPr lvl="4" rtl="0"/>
            <a:r>
              <a:rPr lang="bg-BG"/>
              <a:t>Пето ниво</a:t>
            </a:r>
            <a:endParaRPr lang="bg-BG" dirty="0"/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bg-BG"/>
              <a:t>Щракнете, за да редактирате стиловете на текста в образеца</a:t>
            </a:r>
          </a:p>
          <a:p>
            <a:pPr lvl="1" rtl="0"/>
            <a:r>
              <a:rPr lang="bg-BG"/>
              <a:t>Второ ниво</a:t>
            </a:r>
          </a:p>
          <a:p>
            <a:pPr lvl="2" rtl="0"/>
            <a:r>
              <a:rPr lang="bg-BG"/>
              <a:t>Трето ниво</a:t>
            </a:r>
          </a:p>
          <a:p>
            <a:pPr lvl="3" rtl="0"/>
            <a:r>
              <a:rPr lang="bg-BG"/>
              <a:t>Четвърто ниво</a:t>
            </a:r>
          </a:p>
          <a:p>
            <a:pPr lvl="4" rtl="0"/>
            <a:r>
              <a:rPr lang="bg-BG"/>
              <a:t>Пето ниво</a:t>
            </a:r>
            <a:endParaRPr lang="bg-BG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FB6552-18C5-4938-A7E7-ED91FDF18889}" type="datetime1">
              <a:rPr lang="bg-BG" smtClean="0"/>
              <a:pPr/>
              <a:t>16.12.2022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209E88-FDB8-4404-A6BD-618DA1B359EE}" type="datetime1">
              <a:rPr lang="bg-BG" smtClean="0"/>
              <a:pPr/>
              <a:t>16.12.2022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45098C-EB81-4204-BD53-B5F65B7B4096}" type="datetime1">
              <a:rPr lang="bg-BG" smtClean="0"/>
              <a:pPr/>
              <a:t>16.12.2022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артини с на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bg-BG"/>
              <a:t>Редакт. стил загл. образец</a:t>
            </a:r>
            <a:endParaRPr lang="bg-BG" dirty="0"/>
          </a:p>
        </p:txBody>
      </p:sp>
      <p:grpSp>
        <p:nvGrpSpPr>
          <p:cNvPr id="9" name="Гру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Свободна 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1" name="Свободна 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2" name="Свободна 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3" name="Свободна 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4" name="Свободна 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5" name="Свободна 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6" name="Свободна 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7" name="Свободна 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8" name="Свободна 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9" name="Свободна 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20" name="Свободна 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21" name="Свободна 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</p:grpSp>
      <p:sp>
        <p:nvSpPr>
          <p:cNvPr id="36" name="Контейнер за картина 33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bg-BG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39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bg-BG"/>
              <a:t>Щракнете, за да редактирате стиловете на текста в образеца</a:t>
            </a:r>
          </a:p>
        </p:txBody>
      </p:sp>
      <p:grpSp>
        <p:nvGrpSpPr>
          <p:cNvPr id="22" name="Гру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Свободна 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24" name="Свободна 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25" name="Свободна 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26" name="Свободна 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27" name="Свободна 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28" name="Свободна 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29" name="Свободна 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30" name="Свободна 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31" name="Свободна 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32" name="Свободна 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33" name="Свободна 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34" name="Свободна 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</p:grpSp>
      <p:sp>
        <p:nvSpPr>
          <p:cNvPr id="37" name="Контейнер за картина 33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bg-BG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40" name="Контейнер за 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Контейнер за номер на слайд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bg-BG" smtClean="0"/>
              <a:pPr rtl="0"/>
              <a:t>‹#›</a:t>
            </a:fld>
            <a:endParaRPr lang="bg-BG" dirty="0"/>
          </a:p>
        </p:txBody>
      </p:sp>
      <p:sp>
        <p:nvSpPr>
          <p:cNvPr id="7" name="Контейнер за долен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901B7E-8638-4D3C-B803-8476C826099B}" type="datetime1">
              <a:rPr lang="bg-BG" smtClean="0"/>
              <a:pPr/>
              <a:t>16.12.2022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артини с на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/>
              <a:t>Редакт. стил загл. образец</a:t>
            </a:r>
            <a:endParaRPr lang="bg-BG" dirty="0"/>
          </a:p>
        </p:txBody>
      </p:sp>
      <p:grpSp>
        <p:nvGrpSpPr>
          <p:cNvPr id="52" name="Гру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Свободна 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54" name="Свободна 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55" name="Свободна 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56" name="Свободна 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57" name="Свободна 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58" name="Свободна 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59" name="Свободна 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60" name="Свободна 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61" name="Свободна 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62" name="Свободна 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63" name="Свободна 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64" name="Свободна 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</p:grpSp>
      <p:sp>
        <p:nvSpPr>
          <p:cNvPr id="79" name="Контейнер за картина 33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bg-BG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81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bg-BG"/>
              <a:t>Щракнете, за да редактирате стиловете на текста в образеца</a:t>
            </a:r>
          </a:p>
        </p:txBody>
      </p:sp>
      <p:grpSp>
        <p:nvGrpSpPr>
          <p:cNvPr id="84" name="Гру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Свободна 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86" name="Свободна 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87" name="Свободна 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88" name="Свободна 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89" name="Свободна 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0" name="Свободна 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1" name="Свободна 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2" name="Свободна 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3" name="Свободна 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4" name="Свободна 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5" name="Свободна 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6" name="Свободна 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</p:grpSp>
      <p:sp>
        <p:nvSpPr>
          <p:cNvPr id="78" name="Контейнер за картина 33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bg-BG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82" name="Контейнер за 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bg-BG"/>
              <a:t>Щракнете, за да редактирате стиловете на текста в образеца</a:t>
            </a:r>
          </a:p>
        </p:txBody>
      </p:sp>
      <p:grpSp>
        <p:nvGrpSpPr>
          <p:cNvPr id="97" name="Гру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Свободна 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99" name="Свободна 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0" name="Свободна 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1" name="Свободна 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2" name="Свободна 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3" name="Свободна 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4" name="Свободна 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5" name="Свободна 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6" name="Свободна 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7" name="Свободна 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8" name="Свободна 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  <p:sp>
          <p:nvSpPr>
            <p:cNvPr id="109" name="Свободна 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bg-BG" dirty="0"/>
            </a:p>
          </p:txBody>
        </p:sp>
      </p:grpSp>
      <p:sp>
        <p:nvSpPr>
          <p:cNvPr id="80" name="Контейнер за картина 33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bg-BG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83" name="Контейнер за 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Контейнер за номер на слайд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bg-BG" smtClean="0"/>
              <a:pPr rtl="0"/>
              <a:t>‹#›</a:t>
            </a:fld>
            <a:endParaRPr lang="bg-BG" dirty="0"/>
          </a:p>
        </p:txBody>
      </p:sp>
      <p:sp>
        <p:nvSpPr>
          <p:cNvPr id="7" name="Контейнер за долен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AEF1C-0EB4-42C0-A8AF-A8F0BC65CB18}" type="datetime1">
              <a:rPr lang="bg-BG" smtClean="0"/>
              <a:pPr/>
              <a:t>16.12.2022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bg-BG" dirty="0"/>
              <a:t>Редактиране на стиловете на текста на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bg-BG" smtClean="0"/>
              <a:pPr rtl="0"/>
              <a:t>‹#›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E98C7BAC-D537-4F20-A952-B54CFA1E7992}" type="datetime1">
              <a:rPr lang="bg-BG" smtClean="0"/>
              <a:pPr/>
              <a:t>16.12.2022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8BD7160-499F-AD45-C7DA-3D572D000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097" y="2209800"/>
            <a:ext cx="10058402" cy="1219200"/>
          </a:xfrm>
        </p:spPr>
        <p:txBody>
          <a:bodyPr>
            <a:normAutofit/>
          </a:bodyPr>
          <a:lstStyle/>
          <a:p>
            <a:r>
              <a:rPr lang="bg-BG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…продължение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5085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8A10A921-0B26-7D7C-E4CA-FD2894CEF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4913" y="4815629"/>
            <a:ext cx="4951414" cy="1937774"/>
          </a:xfrm>
        </p:spPr>
        <p:txBody>
          <a:bodyPr/>
          <a:lstStyle/>
          <a:p>
            <a:pPr marL="0" indent="0">
              <a:buNone/>
            </a:pPr>
            <a:r>
              <a:rPr lang="bg-BG" dirty="0">
                <a:solidFill>
                  <a:schemeClr val="accent1"/>
                </a:solidFill>
              </a:rPr>
              <a:t>Група „Божурчета“ зарадваха семействата си с изработка на картички, както и поздрав  - стихотворение.</a:t>
            </a:r>
          </a:p>
          <a:p>
            <a:pPr marL="0" indent="0">
              <a:buNone/>
            </a:pPr>
            <a:endParaRPr lang="bg-BG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9BB66676-1F1A-A041-3534-CFB41533CAC8}"/>
              </a:ext>
            </a:extLst>
          </p:cNvPr>
          <p:cNvGrpSpPr/>
          <p:nvPr/>
        </p:nvGrpSpPr>
        <p:grpSpPr>
          <a:xfrm>
            <a:off x="9636370" y="6020973"/>
            <a:ext cx="2410774" cy="732430"/>
            <a:chOff x="122638" y="1179363"/>
            <a:chExt cx="3733645" cy="1880934"/>
          </a:xfrm>
          <a:scene3d>
            <a:camera prst="orthographicFront"/>
            <a:lightRig rig="flat" dir="t"/>
          </a:scene3d>
        </p:grpSpPr>
        <p:sp>
          <p:nvSpPr>
            <p:cNvPr id="6" name="Правоъгълник: със заоблени ъгли 5">
              <a:extLst>
                <a:ext uri="{FF2B5EF4-FFF2-40B4-BE49-F238E27FC236}">
                  <a16:creationId xmlns:a16="http://schemas.microsoft.com/office/drawing/2014/main" id="{1469FD4C-7D25-71B8-F2A7-C66BEAF80A7D}"/>
                </a:ext>
              </a:extLst>
            </p:cNvPr>
            <p:cNvSpPr/>
            <p:nvPr/>
          </p:nvSpPr>
          <p:spPr>
            <a:xfrm>
              <a:off x="122638" y="1179363"/>
              <a:ext cx="3733645" cy="188093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768063"/>
                <a:satOff val="-2694"/>
                <a:lumOff val="-74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авоъгълник: със заоблени ъгли 4">
              <a:extLst>
                <a:ext uri="{FF2B5EF4-FFF2-40B4-BE49-F238E27FC236}">
                  <a16:creationId xmlns:a16="http://schemas.microsoft.com/office/drawing/2014/main" id="{2CAFD7D9-29BE-69FF-AB89-97516D57E2C7}"/>
                </a:ext>
              </a:extLst>
            </p:cNvPr>
            <p:cNvSpPr txBox="1"/>
            <p:nvPr/>
          </p:nvSpPr>
          <p:spPr>
            <a:xfrm>
              <a:off x="340506" y="1271182"/>
              <a:ext cx="3423956" cy="17891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II.   </a:t>
              </a:r>
              <a:r>
                <a:rPr lang="bg-BG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Културен календар </a:t>
              </a:r>
              <a:endParaRPr lang="en-US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D34C6824-C0A2-64AE-9085-AA7A2DFA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610" y="431410"/>
            <a:ext cx="3713871" cy="708073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21-ви Ноември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18024BBC-040A-F45A-0D58-CD9D005BEE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r="17090"/>
          <a:stretch/>
        </p:blipFill>
        <p:spPr>
          <a:xfrm>
            <a:off x="848139" y="1233624"/>
            <a:ext cx="6692348" cy="348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969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8A10A921-0B26-7D7C-E4CA-FD2894CEF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7991" y="1507791"/>
            <a:ext cx="5317436" cy="1921209"/>
          </a:xfrm>
        </p:spPr>
        <p:txBody>
          <a:bodyPr/>
          <a:lstStyle/>
          <a:p>
            <a:pPr marL="0" indent="0">
              <a:buNone/>
            </a:pPr>
            <a:r>
              <a:rPr lang="bg-BG" dirty="0">
                <a:solidFill>
                  <a:schemeClr val="accent1"/>
                </a:solidFill>
              </a:rPr>
              <a:t>В  </a:t>
            </a:r>
            <a:r>
              <a:rPr lang="en-US" dirty="0">
                <a:solidFill>
                  <a:schemeClr val="accent1"/>
                </a:solidFill>
              </a:rPr>
              <a:t>IV</a:t>
            </a:r>
            <a:r>
              <a:rPr lang="bg-BG" dirty="0">
                <a:solidFill>
                  <a:schemeClr val="accent1"/>
                </a:solidFill>
              </a:rPr>
              <a:t>„В“ група „Мечо Пух“ се проведе беседа по случай празника, както и децата изработиха макет на къща с членовете на семействата им.</a:t>
            </a:r>
          </a:p>
          <a:p>
            <a:endParaRPr lang="en-US" dirty="0"/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9BB66676-1F1A-A041-3534-CFB41533CAC8}"/>
              </a:ext>
            </a:extLst>
          </p:cNvPr>
          <p:cNvGrpSpPr/>
          <p:nvPr/>
        </p:nvGrpSpPr>
        <p:grpSpPr>
          <a:xfrm>
            <a:off x="9636370" y="6020973"/>
            <a:ext cx="2410774" cy="732430"/>
            <a:chOff x="122638" y="1179363"/>
            <a:chExt cx="3733645" cy="1880934"/>
          </a:xfrm>
          <a:scene3d>
            <a:camera prst="orthographicFront"/>
            <a:lightRig rig="flat" dir="t"/>
          </a:scene3d>
        </p:grpSpPr>
        <p:sp>
          <p:nvSpPr>
            <p:cNvPr id="6" name="Правоъгълник: със заоблени ъгли 5">
              <a:extLst>
                <a:ext uri="{FF2B5EF4-FFF2-40B4-BE49-F238E27FC236}">
                  <a16:creationId xmlns:a16="http://schemas.microsoft.com/office/drawing/2014/main" id="{1469FD4C-7D25-71B8-F2A7-C66BEAF80A7D}"/>
                </a:ext>
              </a:extLst>
            </p:cNvPr>
            <p:cNvSpPr/>
            <p:nvPr/>
          </p:nvSpPr>
          <p:spPr>
            <a:xfrm>
              <a:off x="122638" y="1179363"/>
              <a:ext cx="3733645" cy="188093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768063"/>
                <a:satOff val="-2694"/>
                <a:lumOff val="-74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авоъгълник: със заоблени ъгли 4">
              <a:extLst>
                <a:ext uri="{FF2B5EF4-FFF2-40B4-BE49-F238E27FC236}">
                  <a16:creationId xmlns:a16="http://schemas.microsoft.com/office/drawing/2014/main" id="{2CAFD7D9-29BE-69FF-AB89-97516D57E2C7}"/>
                </a:ext>
              </a:extLst>
            </p:cNvPr>
            <p:cNvSpPr txBox="1"/>
            <p:nvPr/>
          </p:nvSpPr>
          <p:spPr>
            <a:xfrm>
              <a:off x="340506" y="1271182"/>
              <a:ext cx="3423956" cy="17891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II.   </a:t>
              </a:r>
              <a:r>
                <a:rPr lang="bg-BG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Културен календар </a:t>
              </a:r>
              <a:endParaRPr lang="en-US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D34C6824-C0A2-64AE-9085-AA7A2DFA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610" y="431410"/>
            <a:ext cx="3713871" cy="708073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21-ви Ноември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FC15A92E-B638-303A-EA64-BADD75389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10" y="1357058"/>
            <a:ext cx="3353627" cy="4471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6AEACCE2-0895-F582-3B0C-40F900D371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40000" r="3623" b="2996"/>
          <a:stretch/>
        </p:blipFill>
        <p:spPr>
          <a:xfrm>
            <a:off x="204144" y="3429000"/>
            <a:ext cx="6000934" cy="322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870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DAAFA82-2DF1-15F1-2C76-6F7EF6F94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46" y="1497495"/>
            <a:ext cx="8057322" cy="1219200"/>
          </a:xfrm>
        </p:spPr>
        <p:txBody>
          <a:bodyPr>
            <a:normAutofit fontScale="90000"/>
          </a:bodyPr>
          <a:lstStyle/>
          <a:p>
            <a:r>
              <a:rPr lang="bg-BG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Тази година ДГ „Буратино“ предлага следните допълнителни дейности: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4189255-3D4D-79D8-AD49-7D9C7EA51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0704" y="2862469"/>
            <a:ext cx="6051206" cy="317734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bg-BG" dirty="0">
                <a:solidFill>
                  <a:srgbClr val="FFC000"/>
                </a:solidFill>
              </a:rPr>
              <a:t>Народни танци</a:t>
            </a:r>
          </a:p>
          <a:p>
            <a:pPr marL="457200" indent="-457200">
              <a:buAutoNum type="arabicPeriod"/>
            </a:pPr>
            <a:r>
              <a:rPr lang="bg-BG" dirty="0">
                <a:solidFill>
                  <a:srgbClr val="FFC000"/>
                </a:solidFill>
              </a:rPr>
              <a:t>Английски език</a:t>
            </a:r>
          </a:p>
          <a:p>
            <a:pPr marL="457200" indent="-457200">
              <a:buAutoNum type="arabicPeriod"/>
            </a:pPr>
            <a:r>
              <a:rPr lang="bg-BG" dirty="0">
                <a:solidFill>
                  <a:srgbClr val="FFC000"/>
                </a:solidFill>
              </a:rPr>
              <a:t>Спортно-подготвителни игри</a:t>
            </a:r>
          </a:p>
          <a:p>
            <a:pPr marL="457200" indent="-457200">
              <a:buAutoNum type="arabicPeriod"/>
            </a:pPr>
            <a:r>
              <a:rPr lang="bg-BG" dirty="0">
                <a:solidFill>
                  <a:srgbClr val="FFC000"/>
                </a:solidFill>
              </a:rPr>
              <a:t>Футбол</a:t>
            </a:r>
          </a:p>
          <a:p>
            <a:pPr marL="457200" indent="-457200">
              <a:buAutoNum type="arabicPeriod"/>
            </a:pPr>
            <a:r>
              <a:rPr lang="bg-BG" dirty="0">
                <a:solidFill>
                  <a:srgbClr val="FFC000"/>
                </a:solidFill>
              </a:rPr>
              <a:t>Приложни изкуства и керамика</a:t>
            </a:r>
          </a:p>
          <a:p>
            <a:pPr marL="457200" indent="-457200">
              <a:buAutoNum type="arabicPeriod"/>
            </a:pPr>
            <a:r>
              <a:rPr lang="bg-BG" dirty="0">
                <a:solidFill>
                  <a:srgbClr val="FFC000"/>
                </a:solidFill>
              </a:rPr>
              <a:t>Латино танци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DCA4B789-70B1-1F8E-C554-F74712C70F80}"/>
              </a:ext>
            </a:extLst>
          </p:cNvPr>
          <p:cNvGrpSpPr/>
          <p:nvPr/>
        </p:nvGrpSpPr>
        <p:grpSpPr>
          <a:xfrm>
            <a:off x="9462051" y="5698435"/>
            <a:ext cx="2617127" cy="1033669"/>
            <a:chOff x="5615287" y="197926"/>
            <a:chExt cx="3617487" cy="898701"/>
          </a:xfrm>
          <a:scene3d>
            <a:camera prst="orthographicFront"/>
            <a:lightRig rig="flat" dir="t"/>
          </a:scene3d>
        </p:grpSpPr>
        <p:sp>
          <p:nvSpPr>
            <p:cNvPr id="6" name="Правоъгълник: със заоблени ъгли 5">
              <a:extLst>
                <a:ext uri="{FF2B5EF4-FFF2-40B4-BE49-F238E27FC236}">
                  <a16:creationId xmlns:a16="http://schemas.microsoft.com/office/drawing/2014/main" id="{7BCF05A3-A904-C575-1EFF-EE78A4CB130C}"/>
                </a:ext>
              </a:extLst>
            </p:cNvPr>
            <p:cNvSpPr/>
            <p:nvPr/>
          </p:nvSpPr>
          <p:spPr>
            <a:xfrm>
              <a:off x="5615287" y="197926"/>
              <a:ext cx="3617487" cy="898701"/>
            </a:xfrm>
            <a:prstGeom prst="roundRect">
              <a:avLst/>
            </a:prstGeom>
            <a:solidFill>
              <a:schemeClr val="accent5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072252"/>
                <a:satOff val="-10775"/>
                <a:lumOff val="-2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авоъгълник: със заоблени ъгли 4">
              <a:extLst>
                <a:ext uri="{FF2B5EF4-FFF2-40B4-BE49-F238E27FC236}">
                  <a16:creationId xmlns:a16="http://schemas.microsoft.com/office/drawing/2014/main" id="{8D3C03C7-F1FC-1333-926D-B8061FD0EBC9}"/>
                </a:ext>
              </a:extLst>
            </p:cNvPr>
            <p:cNvSpPr txBox="1"/>
            <p:nvPr/>
          </p:nvSpPr>
          <p:spPr>
            <a:xfrm>
              <a:off x="5659158" y="241797"/>
              <a:ext cx="3529745" cy="8109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0" u="sng" kern="1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III.   </a:t>
              </a:r>
              <a:r>
                <a:rPr lang="bg-BG" sz="1800" b="0" u="sng" kern="1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Допълнителни дейности, изяви,  участия и театри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91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C81B84B-F0C9-D8FE-458D-0AB70141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7322" y="180432"/>
            <a:ext cx="5006008" cy="1219200"/>
          </a:xfrm>
        </p:spPr>
        <p:txBody>
          <a:bodyPr/>
          <a:lstStyle/>
          <a:p>
            <a:pPr algn="ctr"/>
            <a:r>
              <a:rPr lang="bg-BG" b="1" i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egoe UI Historic" panose="020B0502040204020203" pitchFamily="34" charset="0"/>
              </a:rPr>
              <a:t>„Лютеницотерапия“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034F32E-8782-52E7-E369-0EEF8024D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561" y="1577009"/>
            <a:ext cx="10059613" cy="23721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Лютеницотерапията се проведе в с. Пожарево.</a:t>
            </a:r>
            <a:r>
              <a:rPr lang="ru-RU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Това е традиция, поставена от преди няколко години през септември в местното читалище „Васил Левски 2012“. Както казват организаторите, в деня на фестивала времето спира, пали се огън на площада, белят се чушки с бабите, мелят се и се произвежда една от най-</a:t>
            </a:r>
            <a:r>
              <a:rPr lang="ru-RU" i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вкусните</a:t>
            </a:r>
            <a:r>
              <a:rPr lang="ru-RU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лютеници по нашите ширини.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Специално </a:t>
            </a:r>
            <a:r>
              <a:rPr lang="bg-B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</a:t>
            </a:r>
            <a:r>
              <a:rPr lang="ru-RU" i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частие</a:t>
            </a:r>
            <a:r>
              <a:rPr lang="ru-RU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</a:t>
            </a:r>
            <a:r>
              <a:rPr lang="ru-RU" i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празничната</a:t>
            </a:r>
            <a:r>
              <a:rPr lang="ru-RU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i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програма</a:t>
            </a:r>
            <a:r>
              <a:rPr lang="ru-RU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 </a:t>
            </a:r>
            <a:r>
              <a:rPr lang="ru-RU" i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събитието</a:t>
            </a:r>
            <a:r>
              <a:rPr lang="ru-RU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взеха децата от група </a:t>
            </a:r>
            <a:r>
              <a:rPr lang="bg-BG" dirty="0">
                <a:solidFill>
                  <a:schemeClr val="accent1"/>
                </a:solidFill>
              </a:rPr>
              <a:t>„Божурчета“.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7351BB69-DF98-F6CD-13E4-0F6859140DC0}"/>
              </a:ext>
            </a:extLst>
          </p:cNvPr>
          <p:cNvGrpSpPr/>
          <p:nvPr/>
        </p:nvGrpSpPr>
        <p:grpSpPr>
          <a:xfrm>
            <a:off x="9462051" y="5698435"/>
            <a:ext cx="2617127" cy="1033669"/>
            <a:chOff x="5615287" y="197926"/>
            <a:chExt cx="3617487" cy="898701"/>
          </a:xfrm>
          <a:scene3d>
            <a:camera prst="orthographicFront"/>
            <a:lightRig rig="flat" dir="t"/>
          </a:scene3d>
        </p:grpSpPr>
        <p:sp>
          <p:nvSpPr>
            <p:cNvPr id="6" name="Правоъгълник: със заоблени ъгли 5">
              <a:extLst>
                <a:ext uri="{FF2B5EF4-FFF2-40B4-BE49-F238E27FC236}">
                  <a16:creationId xmlns:a16="http://schemas.microsoft.com/office/drawing/2014/main" id="{B9B2E2D7-8ED4-3616-CCA1-7BCA7A5A1879}"/>
                </a:ext>
              </a:extLst>
            </p:cNvPr>
            <p:cNvSpPr/>
            <p:nvPr/>
          </p:nvSpPr>
          <p:spPr>
            <a:xfrm>
              <a:off x="5615287" y="197926"/>
              <a:ext cx="3617487" cy="898701"/>
            </a:xfrm>
            <a:prstGeom prst="roundRect">
              <a:avLst/>
            </a:prstGeom>
            <a:solidFill>
              <a:schemeClr val="accent5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072252"/>
                <a:satOff val="-10775"/>
                <a:lumOff val="-2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авоъгълник: със заоблени ъгли 4">
              <a:extLst>
                <a:ext uri="{FF2B5EF4-FFF2-40B4-BE49-F238E27FC236}">
                  <a16:creationId xmlns:a16="http://schemas.microsoft.com/office/drawing/2014/main" id="{B9AAC07F-E3D3-04C3-A555-7AE552790F17}"/>
                </a:ext>
              </a:extLst>
            </p:cNvPr>
            <p:cNvSpPr txBox="1"/>
            <p:nvPr/>
          </p:nvSpPr>
          <p:spPr>
            <a:xfrm>
              <a:off x="5659158" y="241797"/>
              <a:ext cx="3529745" cy="8109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0" u="sng" kern="1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III.   </a:t>
              </a:r>
              <a:r>
                <a:rPr lang="bg-BG" sz="1800" b="0" u="sng" kern="1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Допълнителни дейности, изяви. Участия и театри</a:t>
              </a:r>
            </a:p>
          </p:txBody>
        </p:sp>
      </p:grp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B346ADA7-CF00-AC4F-843F-0E63EFB73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20"/>
          <a:stretch/>
        </p:blipFill>
        <p:spPr>
          <a:xfrm>
            <a:off x="144561" y="3821062"/>
            <a:ext cx="8229600" cy="285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866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EF1527A-2D23-D74F-ECD6-135BD3683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47358" y="2425148"/>
            <a:ext cx="4315170" cy="2383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>
                <a:solidFill>
                  <a:schemeClr val="accent1"/>
                </a:solidFill>
              </a:rPr>
              <a:t>На 02.11.2022г. се проведе театър „Есенен празник“. Децата искрено се забавляваха, пяха и танцуваха.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AAFDEC5F-122E-D756-BEA6-90A5604DDFBC}"/>
              </a:ext>
            </a:extLst>
          </p:cNvPr>
          <p:cNvGrpSpPr/>
          <p:nvPr/>
        </p:nvGrpSpPr>
        <p:grpSpPr>
          <a:xfrm>
            <a:off x="9462051" y="5698435"/>
            <a:ext cx="2617127" cy="1033669"/>
            <a:chOff x="5615287" y="197926"/>
            <a:chExt cx="3617487" cy="898701"/>
          </a:xfrm>
          <a:scene3d>
            <a:camera prst="orthographicFront"/>
            <a:lightRig rig="flat" dir="t"/>
          </a:scene3d>
        </p:grpSpPr>
        <p:sp>
          <p:nvSpPr>
            <p:cNvPr id="6" name="Правоъгълник: със заоблени ъгли 5">
              <a:extLst>
                <a:ext uri="{FF2B5EF4-FFF2-40B4-BE49-F238E27FC236}">
                  <a16:creationId xmlns:a16="http://schemas.microsoft.com/office/drawing/2014/main" id="{CC820177-13E8-F0FE-2A6E-CE1424DC2612}"/>
                </a:ext>
              </a:extLst>
            </p:cNvPr>
            <p:cNvSpPr/>
            <p:nvPr/>
          </p:nvSpPr>
          <p:spPr>
            <a:xfrm>
              <a:off x="5615287" y="197926"/>
              <a:ext cx="3617487" cy="898701"/>
            </a:xfrm>
            <a:prstGeom prst="roundRect">
              <a:avLst/>
            </a:prstGeom>
            <a:solidFill>
              <a:schemeClr val="accent5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072252"/>
                <a:satOff val="-10775"/>
                <a:lumOff val="-2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авоъгълник: със заоблени ъгли 4">
              <a:extLst>
                <a:ext uri="{FF2B5EF4-FFF2-40B4-BE49-F238E27FC236}">
                  <a16:creationId xmlns:a16="http://schemas.microsoft.com/office/drawing/2014/main" id="{8CBD1F08-0052-6C29-2191-485FBF3110CB}"/>
                </a:ext>
              </a:extLst>
            </p:cNvPr>
            <p:cNvSpPr txBox="1"/>
            <p:nvPr/>
          </p:nvSpPr>
          <p:spPr>
            <a:xfrm>
              <a:off x="5659158" y="241797"/>
              <a:ext cx="3529745" cy="8109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0" u="sng" kern="1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III.   </a:t>
              </a:r>
              <a:r>
                <a:rPr lang="bg-BG" sz="1800" b="0" u="sng" kern="1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Допълнителни дейности, изяви. Участия и театри</a:t>
              </a:r>
            </a:p>
          </p:txBody>
        </p:sp>
      </p:grp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0EB05D1D-4281-E703-D9F2-0A8F49783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4483" y="1048579"/>
            <a:ext cx="6026425" cy="503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919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C8F7C1BE-8F52-D141-7FD3-9B1EABBD3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4897" y="290286"/>
            <a:ext cx="4951414" cy="498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>
                <a:solidFill>
                  <a:schemeClr val="accent1"/>
                </a:solidFill>
              </a:rPr>
              <a:t>Гордеем се с добрият пример на родителите на Катрин Велинова от </a:t>
            </a:r>
            <a:r>
              <a:rPr lang="en-US" dirty="0">
                <a:solidFill>
                  <a:schemeClr val="accent1"/>
                </a:solidFill>
              </a:rPr>
              <a:t>III</a:t>
            </a:r>
            <a:r>
              <a:rPr lang="bg-BG" dirty="0">
                <a:solidFill>
                  <a:schemeClr val="accent1"/>
                </a:solidFill>
              </a:rPr>
              <a:t>“А“ група „Пчеличка“, които облагородиха алеята пред входа и безвъзмездно предоставиха луковици на  пролетни цветя. </a:t>
            </a:r>
            <a:br>
              <a:rPr lang="bg-BG" dirty="0">
                <a:solidFill>
                  <a:schemeClr val="accent1"/>
                </a:solidFill>
              </a:rPr>
            </a:br>
            <a:r>
              <a:rPr lang="bg-BG" dirty="0">
                <a:solidFill>
                  <a:schemeClr val="accent1"/>
                </a:solidFill>
              </a:rPr>
              <a:t>Всички деца с ентусиазъм се включиха в тяхното засаждане, съвместно с госпожите и леля Цвети. Добрият пример възпитава!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8" name="Групиране 7">
            <a:extLst>
              <a:ext uri="{FF2B5EF4-FFF2-40B4-BE49-F238E27FC236}">
                <a16:creationId xmlns:a16="http://schemas.microsoft.com/office/drawing/2014/main" id="{5DE6F178-3DE4-ECA5-336A-17997E4411F1}"/>
              </a:ext>
            </a:extLst>
          </p:cNvPr>
          <p:cNvGrpSpPr/>
          <p:nvPr/>
        </p:nvGrpSpPr>
        <p:grpSpPr>
          <a:xfrm>
            <a:off x="9422296" y="6221896"/>
            <a:ext cx="2579138" cy="523475"/>
            <a:chOff x="5658240" y="1509603"/>
            <a:chExt cx="3621024" cy="523475"/>
          </a:xfrm>
          <a:scene3d>
            <a:camera prst="orthographicFront"/>
            <a:lightRig rig="flat" dir="t"/>
          </a:scene3d>
        </p:grpSpPr>
        <p:sp>
          <p:nvSpPr>
            <p:cNvPr id="9" name="Правоъгълник: със заоблени ъгли 8">
              <a:extLst>
                <a:ext uri="{FF2B5EF4-FFF2-40B4-BE49-F238E27FC236}">
                  <a16:creationId xmlns:a16="http://schemas.microsoft.com/office/drawing/2014/main" id="{259CBE9D-6997-6F29-D3F4-BEC547CDEA77}"/>
                </a:ext>
              </a:extLst>
            </p:cNvPr>
            <p:cNvSpPr/>
            <p:nvPr/>
          </p:nvSpPr>
          <p:spPr>
            <a:xfrm>
              <a:off x="5658240" y="1509603"/>
              <a:ext cx="3621024" cy="52347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536126"/>
                <a:satOff val="-5387"/>
                <a:lumOff val="-14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авоъгълник: със заоблени ъгли 4">
              <a:extLst>
                <a:ext uri="{FF2B5EF4-FFF2-40B4-BE49-F238E27FC236}">
                  <a16:creationId xmlns:a16="http://schemas.microsoft.com/office/drawing/2014/main" id="{06D9F03B-4825-7C74-AB1C-A6EF99B8EFFF}"/>
                </a:ext>
              </a:extLst>
            </p:cNvPr>
            <p:cNvSpPr txBox="1"/>
            <p:nvPr/>
          </p:nvSpPr>
          <p:spPr>
            <a:xfrm>
              <a:off x="5683794" y="1535157"/>
              <a:ext cx="3569916" cy="4723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accent3">
                      <a:lumMod val="50000"/>
                    </a:schemeClr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V.  </a:t>
              </a:r>
              <a:r>
                <a:rPr lang="bg-BG" sz="1800" kern="1200" dirty="0">
                  <a:solidFill>
                    <a:schemeClr val="accent3">
                      <a:lumMod val="50000"/>
                    </a:schemeClr>
                  </a:solidFill>
                  <a:latin typeface="+mj-lt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Гордеем се със</a:t>
              </a:r>
              <a:endParaRPr lang="bg-BG" sz="1800" kern="1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77E7D644-C2BF-20FE-5E44-923D780F1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4612515"/>
            <a:ext cx="3474201" cy="2107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B93D614D-6586-3D54-2D0D-131BD66BC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80" y="890444"/>
            <a:ext cx="4121190" cy="2628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F889238D-D91C-C94C-0833-35B95CCA4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80" y="3909393"/>
            <a:ext cx="4148233" cy="2454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451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1599" y="410471"/>
            <a:ext cx="3576339" cy="791570"/>
          </a:xfrm>
        </p:spPr>
        <p:txBody>
          <a:bodyPr rtlCol="0"/>
          <a:lstStyle/>
          <a:p>
            <a:pPr rtl="0"/>
            <a:r>
              <a:rPr lang="bg-BG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Очаквайте…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358138" y="1464984"/>
            <a:ext cx="8974764" cy="5247249"/>
          </a:xfrm>
        </p:spPr>
        <p:txBody>
          <a:bodyPr rtlCol="0">
            <a:normAutofit/>
          </a:bodyPr>
          <a:lstStyle/>
          <a:p>
            <a:pPr rtl="0"/>
            <a:r>
              <a:rPr lang="bg-BG" dirty="0"/>
              <a:t>  </a:t>
            </a:r>
          </a:p>
          <a:p>
            <a:pPr rtl="0"/>
            <a:r>
              <a:rPr lang="bg-BG" sz="2400" dirty="0">
                <a:solidFill>
                  <a:schemeClr val="accent1"/>
                </a:solidFill>
              </a:rPr>
              <a:t>Следващият брой на нашия вестник ще излезе в началото на 2023г.</a:t>
            </a:r>
          </a:p>
          <a:p>
            <a:pPr rtl="0"/>
            <a:r>
              <a:rPr lang="bg-BG" sz="2400" dirty="0">
                <a:solidFill>
                  <a:schemeClr val="accent1"/>
                </a:solidFill>
              </a:rPr>
              <a:t> В него ще може да се насладите на снимки и видеоклипове от коледните поздрави на децата в детската градина и да си върнете малко от коледната магия, за да се заредите с нея до следващите празнични дни .</a:t>
            </a:r>
            <a:endParaRPr lang="en-US" sz="2400" dirty="0">
              <a:solidFill>
                <a:schemeClr val="accent1"/>
              </a:solidFill>
            </a:endParaRPr>
          </a:p>
          <a:p>
            <a:pPr rtl="0"/>
            <a:r>
              <a:rPr lang="bg-BG" sz="2400" dirty="0">
                <a:solidFill>
                  <a:schemeClr val="accent1"/>
                </a:solidFill>
              </a:rPr>
              <a:t>Пожелаваме на всички ви една здрава</a:t>
            </a:r>
            <a:r>
              <a:rPr lang="en-US" sz="2400" dirty="0">
                <a:solidFill>
                  <a:schemeClr val="accent1"/>
                </a:solidFill>
              </a:rPr>
              <a:t>,</a:t>
            </a:r>
            <a:r>
              <a:rPr lang="bg-BG" sz="2400" dirty="0">
                <a:solidFill>
                  <a:schemeClr val="accent1"/>
                </a:solidFill>
              </a:rPr>
              <a:t> </a:t>
            </a:r>
            <a:r>
              <a:rPr lang="bg-BG" sz="2400" dirty="0" err="1">
                <a:solidFill>
                  <a:schemeClr val="accent1"/>
                </a:solidFill>
              </a:rPr>
              <a:t>мирн</a:t>
            </a:r>
            <a:r>
              <a:rPr lang="en-US" sz="2400" dirty="0">
                <a:solidFill>
                  <a:schemeClr val="accent1"/>
                </a:solidFill>
              </a:rPr>
              <a:t>a</a:t>
            </a:r>
            <a:r>
              <a:rPr lang="bg-BG" sz="2400" dirty="0">
                <a:solidFill>
                  <a:schemeClr val="accent1"/>
                </a:solidFill>
              </a:rPr>
              <a:t>, </a:t>
            </a:r>
            <a:r>
              <a:rPr lang="bg-BG" sz="2400" dirty="0" err="1">
                <a:solidFill>
                  <a:schemeClr val="accent1"/>
                </a:solidFill>
              </a:rPr>
              <a:t>спокойн</a:t>
            </a:r>
            <a:r>
              <a:rPr lang="en-US" sz="2400" dirty="0">
                <a:solidFill>
                  <a:schemeClr val="accent1"/>
                </a:solidFill>
              </a:rPr>
              <a:t>a</a:t>
            </a:r>
            <a:r>
              <a:rPr lang="bg-BG" sz="2400" dirty="0">
                <a:solidFill>
                  <a:schemeClr val="accent1"/>
                </a:solidFill>
              </a:rPr>
              <a:t> и успешна Нова година! </a:t>
            </a:r>
          </a:p>
        </p:txBody>
      </p:sp>
      <p:grpSp>
        <p:nvGrpSpPr>
          <p:cNvPr id="3" name="Групиране 2">
            <a:extLst>
              <a:ext uri="{FF2B5EF4-FFF2-40B4-BE49-F238E27FC236}">
                <a16:creationId xmlns:a16="http://schemas.microsoft.com/office/drawing/2014/main" id="{ABD9DEFB-688C-C966-DAFC-CFA2854A9825}"/>
              </a:ext>
            </a:extLst>
          </p:cNvPr>
          <p:cNvGrpSpPr/>
          <p:nvPr/>
        </p:nvGrpSpPr>
        <p:grpSpPr>
          <a:xfrm>
            <a:off x="9727095" y="6188758"/>
            <a:ext cx="2234581" cy="523475"/>
            <a:chOff x="5596103" y="2579607"/>
            <a:chExt cx="3621024" cy="523475"/>
          </a:xfrm>
          <a:scene3d>
            <a:camera prst="orthographicFront"/>
            <a:lightRig rig="flat" dir="t"/>
          </a:scene3d>
        </p:grpSpPr>
        <p:sp>
          <p:nvSpPr>
            <p:cNvPr id="6" name="Правоъгълник: със заоблени ъгли 5">
              <a:extLst>
                <a:ext uri="{FF2B5EF4-FFF2-40B4-BE49-F238E27FC236}">
                  <a16:creationId xmlns:a16="http://schemas.microsoft.com/office/drawing/2014/main" id="{37AA2CBE-4386-5674-54AB-138055489169}"/>
                </a:ext>
              </a:extLst>
            </p:cNvPr>
            <p:cNvSpPr/>
            <p:nvPr/>
          </p:nvSpPr>
          <p:spPr>
            <a:xfrm>
              <a:off x="5596103" y="2579607"/>
              <a:ext cx="3621024" cy="523475"/>
            </a:xfrm>
            <a:prstGeom prst="roundRect">
              <a:avLst/>
            </a:prstGeom>
            <a:solidFill>
              <a:srgbClr val="FFC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5304189"/>
                <a:satOff val="-8081"/>
                <a:lumOff val="-222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авоъгълник: със заоблени ъгли 4">
              <a:extLst>
                <a:ext uri="{FF2B5EF4-FFF2-40B4-BE49-F238E27FC236}">
                  <a16:creationId xmlns:a16="http://schemas.microsoft.com/office/drawing/2014/main" id="{6DCDD2D4-DCCF-11B8-E692-F83FB9D9A0E1}"/>
                </a:ext>
              </a:extLst>
            </p:cNvPr>
            <p:cNvSpPr txBox="1"/>
            <p:nvPr/>
          </p:nvSpPr>
          <p:spPr>
            <a:xfrm>
              <a:off x="5621657" y="2605161"/>
              <a:ext cx="3569916" cy="4723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accent3">
                      <a:lumMod val="50000"/>
                    </a:schemeClr>
                  </a:solidFill>
                  <a:latin typeface="+mj-lt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VI.  </a:t>
              </a:r>
              <a:r>
                <a:rPr lang="bg-BG" sz="1800" kern="1200" dirty="0">
                  <a:solidFill>
                    <a:schemeClr val="accent3">
                      <a:lumMod val="50000"/>
                    </a:schemeClr>
                  </a:solidFill>
                  <a:latin typeface="+mj-lt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Очаквайте</a:t>
              </a:r>
              <a:r>
                <a:rPr lang="bg-BG" sz="1800" kern="1200" dirty="0">
                  <a:latin typeface="+mj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1">
            <a:extLst>
              <a:ext uri="{FF2B5EF4-FFF2-40B4-BE49-F238E27FC236}">
                <a16:creationId xmlns:a16="http://schemas.microsoft.com/office/drawing/2014/main" id="{4A2D2DD5-F06E-513A-AA91-52EA337C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4153"/>
            <a:ext cx="3644348" cy="1857436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21-ви ноември</a:t>
            </a:r>
            <a:br>
              <a:rPr lang="bg-BG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bg-BG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Ден на </a:t>
            </a:r>
            <a:br>
              <a:rPr lang="bg-BG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bg-BG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християнското семейство</a:t>
            </a:r>
          </a:p>
        </p:txBody>
      </p:sp>
      <p:grpSp>
        <p:nvGrpSpPr>
          <p:cNvPr id="6" name="Групиране 5">
            <a:extLst>
              <a:ext uri="{FF2B5EF4-FFF2-40B4-BE49-F238E27FC236}">
                <a16:creationId xmlns:a16="http://schemas.microsoft.com/office/drawing/2014/main" id="{8AE9D8F8-A9D2-62F9-B17F-D1E3CD838361}"/>
              </a:ext>
            </a:extLst>
          </p:cNvPr>
          <p:cNvGrpSpPr/>
          <p:nvPr/>
        </p:nvGrpSpPr>
        <p:grpSpPr>
          <a:xfrm>
            <a:off x="9636370" y="6020973"/>
            <a:ext cx="2410774" cy="732430"/>
            <a:chOff x="122638" y="1179363"/>
            <a:chExt cx="3733645" cy="1880934"/>
          </a:xfrm>
          <a:scene3d>
            <a:camera prst="orthographicFront"/>
            <a:lightRig rig="flat" dir="t"/>
          </a:scene3d>
        </p:grpSpPr>
        <p:sp>
          <p:nvSpPr>
            <p:cNvPr id="7" name="Правоъгълник: със заоблени ъгли 6">
              <a:extLst>
                <a:ext uri="{FF2B5EF4-FFF2-40B4-BE49-F238E27FC236}">
                  <a16:creationId xmlns:a16="http://schemas.microsoft.com/office/drawing/2014/main" id="{576C8D04-A3DE-D5BA-629F-FD5EB9D963E4}"/>
                </a:ext>
              </a:extLst>
            </p:cNvPr>
            <p:cNvSpPr/>
            <p:nvPr/>
          </p:nvSpPr>
          <p:spPr>
            <a:xfrm>
              <a:off x="122638" y="1179363"/>
              <a:ext cx="3733645" cy="188093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768063"/>
                <a:satOff val="-2694"/>
                <a:lumOff val="-74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авоъгълник: със заоблени ъгли 4">
              <a:extLst>
                <a:ext uri="{FF2B5EF4-FFF2-40B4-BE49-F238E27FC236}">
                  <a16:creationId xmlns:a16="http://schemas.microsoft.com/office/drawing/2014/main" id="{FFA383D7-64D0-8176-16F7-DA181C37CEA6}"/>
                </a:ext>
              </a:extLst>
            </p:cNvPr>
            <p:cNvSpPr txBox="1"/>
            <p:nvPr/>
          </p:nvSpPr>
          <p:spPr>
            <a:xfrm>
              <a:off x="340506" y="1271182"/>
              <a:ext cx="3423956" cy="17891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II.   </a:t>
              </a:r>
              <a:r>
                <a:rPr lang="bg-BG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Културен календар </a:t>
              </a:r>
              <a:endParaRPr lang="en-US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Контейнер за съдържание 2">
            <a:extLst>
              <a:ext uri="{FF2B5EF4-FFF2-40B4-BE49-F238E27FC236}">
                <a16:creationId xmlns:a16="http://schemas.microsoft.com/office/drawing/2014/main" id="{E6B696C7-10BE-A733-8A12-6FE671743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918419"/>
            <a:ext cx="5761536" cy="36089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Семейството е всичко в този свят,</a:t>
            </a:r>
            <a:br>
              <a:rPr lang="ru-RU" sz="2000" dirty="0">
                <a:solidFill>
                  <a:schemeClr val="accent1"/>
                </a:solidFill>
                <a:latin typeface="+mj-lt"/>
              </a:rPr>
            </a:b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утеха да </a:t>
            </a:r>
            <a:r>
              <a:rPr lang="ru-RU" sz="2000" b="0" i="0" dirty="0" err="1">
                <a:solidFill>
                  <a:schemeClr val="accent1"/>
                </a:solidFill>
                <a:effectLst/>
                <a:latin typeface="+mj-lt"/>
              </a:rPr>
              <a:t>намериш</a:t>
            </a: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 в </a:t>
            </a:r>
            <a:r>
              <a:rPr lang="ru-RU" sz="2000" b="0" i="0" dirty="0" err="1">
                <a:solidFill>
                  <a:schemeClr val="accent1"/>
                </a:solidFill>
                <a:effectLst/>
                <a:latin typeface="+mj-lt"/>
              </a:rPr>
              <a:t>силно</a:t>
            </a: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ru-RU" sz="2000" b="0" i="0" dirty="0" err="1">
                <a:solidFill>
                  <a:schemeClr val="accent1"/>
                </a:solidFill>
                <a:effectLst/>
                <a:latin typeface="+mj-lt"/>
              </a:rPr>
              <a:t>рамо</a:t>
            </a: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,</a:t>
            </a:r>
            <a:br>
              <a:rPr lang="ru-RU" sz="2000" dirty="0">
                <a:solidFill>
                  <a:schemeClr val="accent1"/>
                </a:solidFill>
                <a:latin typeface="+mj-lt"/>
              </a:rPr>
            </a:b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и детски </a:t>
            </a:r>
            <a:r>
              <a:rPr lang="ru-RU" sz="2000" b="0" i="0" dirty="0" err="1">
                <a:solidFill>
                  <a:schemeClr val="accent1"/>
                </a:solidFill>
                <a:effectLst/>
                <a:latin typeface="+mj-lt"/>
              </a:rPr>
              <a:t>глъч</a:t>
            </a: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 на </a:t>
            </a:r>
            <a:r>
              <a:rPr lang="ru-RU" sz="2000" b="0" i="0" dirty="0" err="1">
                <a:solidFill>
                  <a:schemeClr val="accent1"/>
                </a:solidFill>
                <a:effectLst/>
                <a:latin typeface="+mj-lt"/>
              </a:rPr>
              <a:t>щастие</a:t>
            </a: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 богат</a:t>
            </a:r>
            <a:br>
              <a:rPr lang="ru-RU" sz="2000" dirty="0">
                <a:solidFill>
                  <a:schemeClr val="accent1"/>
                </a:solidFill>
                <a:latin typeface="+mj-lt"/>
              </a:rPr>
            </a:b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да те </a:t>
            </a:r>
            <a:r>
              <a:rPr lang="ru-RU" sz="2000" b="0" i="0" dirty="0" err="1">
                <a:solidFill>
                  <a:schemeClr val="accent1"/>
                </a:solidFill>
                <a:effectLst/>
                <a:latin typeface="+mj-lt"/>
              </a:rPr>
              <a:t>събужда</a:t>
            </a: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ru-RU" sz="2000" b="0" i="0" dirty="0" err="1">
                <a:solidFill>
                  <a:schemeClr val="accent1"/>
                </a:solidFill>
                <a:effectLst/>
                <a:latin typeface="+mj-lt"/>
              </a:rPr>
              <a:t>със</a:t>
            </a: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ru-RU" sz="2000" b="0" i="0" dirty="0" err="1">
                <a:solidFill>
                  <a:schemeClr val="accent1"/>
                </a:solidFill>
                <a:effectLst/>
                <a:latin typeface="+mj-lt"/>
              </a:rPr>
              <a:t>усмивка</a:t>
            </a: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ru-RU" sz="2000" b="0" i="0" dirty="0" err="1">
                <a:solidFill>
                  <a:schemeClr val="accent1"/>
                </a:solidFill>
                <a:effectLst/>
                <a:latin typeface="+mj-lt"/>
              </a:rPr>
              <a:t>сутрин</a:t>
            </a: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 рано!</a:t>
            </a:r>
          </a:p>
          <a:p>
            <a:endParaRPr lang="ru-RU" sz="20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С желание да </a:t>
            </a:r>
            <a:r>
              <a:rPr lang="ru-RU" sz="2000" b="0" i="0" dirty="0" err="1">
                <a:solidFill>
                  <a:schemeClr val="accent1"/>
                </a:solidFill>
                <a:effectLst/>
                <a:latin typeface="+mj-lt"/>
              </a:rPr>
              <a:t>пускаш</a:t>
            </a: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ru-RU" sz="2000" b="0" i="0" dirty="0" err="1">
                <a:solidFill>
                  <a:schemeClr val="accent1"/>
                </a:solidFill>
                <a:effectLst/>
                <a:latin typeface="+mj-lt"/>
              </a:rPr>
              <a:t>хвърчила</a:t>
            </a: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,</a:t>
            </a:r>
            <a:br>
              <a:rPr lang="ru-RU" sz="2000" dirty="0">
                <a:solidFill>
                  <a:schemeClr val="accent1"/>
                </a:solidFill>
                <a:latin typeface="+mj-lt"/>
              </a:rPr>
            </a:b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във </a:t>
            </a:r>
            <a:r>
              <a:rPr lang="ru-RU" sz="2000" b="0" i="0" dirty="0" err="1">
                <a:solidFill>
                  <a:schemeClr val="accent1"/>
                </a:solidFill>
                <a:effectLst/>
                <a:latin typeface="+mj-lt"/>
              </a:rPr>
              <a:t>длан</a:t>
            </a: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 да </a:t>
            </a:r>
            <a:r>
              <a:rPr lang="ru-RU" sz="2000" b="0" i="0" dirty="0" err="1">
                <a:solidFill>
                  <a:schemeClr val="accent1"/>
                </a:solidFill>
                <a:effectLst/>
                <a:latin typeface="+mj-lt"/>
              </a:rPr>
              <a:t>стискаш</a:t>
            </a: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ru-RU" sz="2000" b="0" i="0" dirty="0" err="1">
                <a:solidFill>
                  <a:schemeClr val="accent1"/>
                </a:solidFill>
                <a:effectLst/>
                <a:latin typeface="+mj-lt"/>
              </a:rPr>
              <a:t>детската</a:t>
            </a: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ru-RU" sz="2000" b="0" i="0" dirty="0" err="1">
                <a:solidFill>
                  <a:schemeClr val="accent1"/>
                </a:solidFill>
                <a:effectLst/>
                <a:latin typeface="+mj-lt"/>
              </a:rPr>
              <a:t>ръчичка</a:t>
            </a: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,</a:t>
            </a:r>
            <a:br>
              <a:rPr lang="ru-RU" sz="2000" dirty="0">
                <a:solidFill>
                  <a:schemeClr val="accent1"/>
                </a:solidFill>
                <a:latin typeface="+mj-lt"/>
              </a:rPr>
            </a:b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и </a:t>
            </a:r>
            <a:r>
              <a:rPr lang="ru-RU" sz="2000" b="0" i="0" dirty="0" err="1">
                <a:solidFill>
                  <a:schemeClr val="accent1"/>
                </a:solidFill>
                <a:effectLst/>
                <a:latin typeface="+mj-lt"/>
              </a:rPr>
              <a:t>радостта</a:t>
            </a: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 във </a:t>
            </a:r>
            <a:r>
              <a:rPr lang="ru-RU" sz="2000" b="0" i="0" dirty="0" err="1">
                <a:solidFill>
                  <a:schemeClr val="accent1"/>
                </a:solidFill>
                <a:effectLst/>
                <a:latin typeface="+mj-lt"/>
              </a:rPr>
              <a:t>детската</a:t>
            </a: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 душа</a:t>
            </a:r>
            <a:br>
              <a:rPr lang="ru-RU" sz="2000" dirty="0">
                <a:solidFill>
                  <a:schemeClr val="accent1"/>
                </a:solidFill>
                <a:latin typeface="+mj-lt"/>
              </a:rPr>
            </a:b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да те </a:t>
            </a:r>
            <a:r>
              <a:rPr lang="ru-RU" sz="2000" b="0" i="0" dirty="0" err="1">
                <a:solidFill>
                  <a:schemeClr val="accent1"/>
                </a:solidFill>
                <a:effectLst/>
                <a:latin typeface="+mj-lt"/>
              </a:rPr>
              <a:t>накара</a:t>
            </a: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 да </a:t>
            </a:r>
            <a:r>
              <a:rPr lang="ru-RU" sz="2000" b="0" i="0" dirty="0" err="1">
                <a:solidFill>
                  <a:schemeClr val="accent1"/>
                </a:solidFill>
                <a:effectLst/>
                <a:latin typeface="+mj-lt"/>
              </a:rPr>
              <a:t>забравиш</a:t>
            </a: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 всичко.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Контейнер за съдържание 2">
            <a:extLst>
              <a:ext uri="{FF2B5EF4-FFF2-40B4-BE49-F238E27FC236}">
                <a16:creationId xmlns:a16="http://schemas.microsoft.com/office/drawing/2014/main" id="{47669006-CD8E-DBBA-A19D-576268BB3A97}"/>
              </a:ext>
            </a:extLst>
          </p:cNvPr>
          <p:cNvSpPr txBox="1">
            <a:spLocks/>
          </p:cNvSpPr>
          <p:nvPr/>
        </p:nvSpPr>
        <p:spPr>
          <a:xfrm>
            <a:off x="5550621" y="2311997"/>
            <a:ext cx="5857461" cy="315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C8A43F96-1405-B5D1-A840-A878D68B568C}"/>
              </a:ext>
            </a:extLst>
          </p:cNvPr>
          <p:cNvSpPr txBox="1"/>
          <p:nvPr/>
        </p:nvSpPr>
        <p:spPr>
          <a:xfrm>
            <a:off x="5761536" y="2918419"/>
            <a:ext cx="556866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Да се </a:t>
            </a:r>
            <a:r>
              <a:rPr lang="ru-RU" sz="2000" b="0" i="0" dirty="0" err="1">
                <a:solidFill>
                  <a:schemeClr val="accent1"/>
                </a:solidFill>
                <a:effectLst/>
                <a:latin typeface="+mj-lt"/>
              </a:rPr>
              <a:t>прибираш</a:t>
            </a: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 вечер уморен,</a:t>
            </a:r>
            <a:b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</a:b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да те прегръщат две </a:t>
            </a:r>
            <a:r>
              <a:rPr lang="ru-RU" sz="2000" b="0" i="0" dirty="0" err="1">
                <a:solidFill>
                  <a:schemeClr val="accent1"/>
                </a:solidFill>
                <a:effectLst/>
                <a:latin typeface="+mj-lt"/>
              </a:rPr>
              <a:t>ръце</a:t>
            </a: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, </a:t>
            </a:r>
            <a:r>
              <a:rPr lang="ru-RU" sz="2000" b="0" i="0" dirty="0" err="1">
                <a:solidFill>
                  <a:schemeClr val="accent1"/>
                </a:solidFill>
                <a:effectLst/>
                <a:latin typeface="+mj-lt"/>
              </a:rPr>
              <a:t>които</a:t>
            </a:r>
            <a:b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</a:b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тревожат се за тебе </a:t>
            </a:r>
            <a:r>
              <a:rPr lang="ru-RU" sz="2000" b="0" i="0" dirty="0" err="1">
                <a:solidFill>
                  <a:schemeClr val="accent1"/>
                </a:solidFill>
                <a:effectLst/>
                <a:latin typeface="+mj-lt"/>
              </a:rPr>
              <a:t>нощ</a:t>
            </a: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 и ден,</a:t>
            </a:r>
            <a:b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</a:b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и да те милват с обич във очите.</a:t>
            </a:r>
          </a:p>
          <a:p>
            <a:pPr algn="l"/>
            <a:endParaRPr lang="ru-RU" sz="2000" b="0" i="0" dirty="0">
              <a:solidFill>
                <a:schemeClr val="accent1"/>
              </a:solidFill>
              <a:effectLst/>
              <a:latin typeface="+mj-lt"/>
            </a:endParaRPr>
          </a:p>
          <a:p>
            <a:pPr algn="l"/>
            <a:endParaRPr lang="ru-RU" sz="2000" b="0" i="0" dirty="0">
              <a:solidFill>
                <a:schemeClr val="accent1"/>
              </a:solidFill>
              <a:effectLst/>
              <a:latin typeface="+mj-lt"/>
            </a:endParaRPr>
          </a:p>
          <a:p>
            <a:pPr algn="l"/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Семейството е всичко в този свят</a:t>
            </a:r>
            <a:b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</a:b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обичайте любимите си хора,</a:t>
            </a:r>
            <a:b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</a:b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ако мечтаете за тази благодат,</a:t>
            </a:r>
            <a:b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</a:br>
            <a:r>
              <a:rPr lang="ru-RU" sz="2000" b="0" i="0" dirty="0">
                <a:solidFill>
                  <a:schemeClr val="accent1"/>
                </a:solidFill>
                <a:effectLst/>
                <a:latin typeface="+mj-lt"/>
              </a:rPr>
              <a:t>раздавайте до болка, без умора!</a:t>
            </a:r>
          </a:p>
          <a:p>
            <a:pPr algn="l"/>
            <a:endParaRPr lang="ru-RU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Заглавие 1">
            <a:extLst>
              <a:ext uri="{FF2B5EF4-FFF2-40B4-BE49-F238E27FC236}">
                <a16:creationId xmlns:a16="http://schemas.microsoft.com/office/drawing/2014/main" id="{80DEB3F9-4B6B-3D36-12F9-35B0DC349794}"/>
              </a:ext>
            </a:extLst>
          </p:cNvPr>
          <p:cNvSpPr txBox="1">
            <a:spLocks/>
          </p:cNvSpPr>
          <p:nvPr/>
        </p:nvSpPr>
        <p:spPr>
          <a:xfrm>
            <a:off x="2953043" y="1361426"/>
            <a:ext cx="5461224" cy="18574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7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</a:rPr>
              <a:t> </a:t>
            </a:r>
            <a:r>
              <a:rPr lang="bg-BG" sz="29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</a:rPr>
              <a:t>Семейството е всичко</a:t>
            </a:r>
          </a:p>
          <a:p>
            <a:pPr algn="ctr"/>
            <a:endParaRPr lang="bg-BG" sz="27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/>
              </a:solidFill>
            </a:endParaRPr>
          </a:p>
          <a:p>
            <a:pPr algn="ctr"/>
            <a:r>
              <a:rPr lang="bg-BG" sz="21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</a:rPr>
              <a:t>Стефан Александров</a:t>
            </a:r>
          </a:p>
          <a:p>
            <a:pPr algn="ctr"/>
            <a:endParaRPr lang="bg-BG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2181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EFC2EC7-2CE9-4134-996F-9C226DC82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610" y="431410"/>
            <a:ext cx="3713871" cy="708073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21-ви Ноември</a:t>
            </a:r>
          </a:p>
        </p:txBody>
      </p:sp>
      <p:grpSp>
        <p:nvGrpSpPr>
          <p:cNvPr id="6" name="Групиране 5">
            <a:extLst>
              <a:ext uri="{FF2B5EF4-FFF2-40B4-BE49-F238E27FC236}">
                <a16:creationId xmlns:a16="http://schemas.microsoft.com/office/drawing/2014/main" id="{76CE7DAB-44DC-77B5-D227-E114BC102FCE}"/>
              </a:ext>
            </a:extLst>
          </p:cNvPr>
          <p:cNvGrpSpPr/>
          <p:nvPr/>
        </p:nvGrpSpPr>
        <p:grpSpPr>
          <a:xfrm>
            <a:off x="9636370" y="6020973"/>
            <a:ext cx="2410774" cy="732430"/>
            <a:chOff x="122638" y="1179363"/>
            <a:chExt cx="3733645" cy="1880934"/>
          </a:xfrm>
          <a:scene3d>
            <a:camera prst="orthographicFront"/>
            <a:lightRig rig="flat" dir="t"/>
          </a:scene3d>
        </p:grpSpPr>
        <p:sp>
          <p:nvSpPr>
            <p:cNvPr id="7" name="Правоъгълник: със заоблени ъгли 6">
              <a:extLst>
                <a:ext uri="{FF2B5EF4-FFF2-40B4-BE49-F238E27FC236}">
                  <a16:creationId xmlns:a16="http://schemas.microsoft.com/office/drawing/2014/main" id="{97F26E78-0224-0F2B-6ACB-B3F882AAD2B4}"/>
                </a:ext>
              </a:extLst>
            </p:cNvPr>
            <p:cNvSpPr/>
            <p:nvPr/>
          </p:nvSpPr>
          <p:spPr>
            <a:xfrm>
              <a:off x="122638" y="1179363"/>
              <a:ext cx="3733645" cy="188093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768063"/>
                <a:satOff val="-2694"/>
                <a:lumOff val="-74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авоъгълник: със заоблени ъгли 4">
              <a:extLst>
                <a:ext uri="{FF2B5EF4-FFF2-40B4-BE49-F238E27FC236}">
                  <a16:creationId xmlns:a16="http://schemas.microsoft.com/office/drawing/2014/main" id="{2DBC290D-A4E4-79D2-E72A-94F09966037C}"/>
                </a:ext>
              </a:extLst>
            </p:cNvPr>
            <p:cNvSpPr txBox="1"/>
            <p:nvPr/>
          </p:nvSpPr>
          <p:spPr>
            <a:xfrm>
              <a:off x="340506" y="1271182"/>
              <a:ext cx="3423956" cy="17891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II.   </a:t>
              </a:r>
              <a:r>
                <a:rPr lang="bg-BG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Културен календар </a:t>
              </a:r>
              <a:endParaRPr lang="en-US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12" name="Контейнер за съдържание 2">
            <a:extLst>
              <a:ext uri="{FF2B5EF4-FFF2-40B4-BE49-F238E27FC236}">
                <a16:creationId xmlns:a16="http://schemas.microsoft.com/office/drawing/2014/main" id="{27355051-F855-F97E-B8F4-C7AF259CE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960" y="2251886"/>
            <a:ext cx="3897475" cy="3353784"/>
          </a:xfr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dirty="0">
                <a:solidFill>
                  <a:schemeClr val="accent1"/>
                </a:solidFill>
              </a:rPr>
              <a:t>Децата от </a:t>
            </a:r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bg-BG" dirty="0">
                <a:solidFill>
                  <a:schemeClr val="accent1"/>
                </a:solidFill>
              </a:rPr>
              <a:t> „А“ група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dirty="0">
                <a:solidFill>
                  <a:schemeClr val="accent1"/>
                </a:solidFill>
              </a:rPr>
              <a:t>„Смехорани“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bg-BG" dirty="0">
                <a:solidFill>
                  <a:schemeClr val="accent1"/>
                </a:solidFill>
              </a:rPr>
              <a:t> отбелязаха празника с кратка беседа по темата, а след това всички малчугани оцветиха изображение на тяхното семейство.</a:t>
            </a:r>
          </a:p>
        </p:txBody>
      </p:sp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2745BF94-1409-031E-463C-E9578E672A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4"/>
          <a:stretch/>
        </p:blipFill>
        <p:spPr>
          <a:xfrm>
            <a:off x="4174435" y="1666125"/>
            <a:ext cx="4952074" cy="4525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65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1">
            <a:extLst>
              <a:ext uri="{FF2B5EF4-FFF2-40B4-BE49-F238E27FC236}">
                <a16:creationId xmlns:a16="http://schemas.microsoft.com/office/drawing/2014/main" id="{0C277EC9-E00A-074C-9CCB-D8C87A98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610" y="431410"/>
            <a:ext cx="3713871" cy="708073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21-ви Ноември</a:t>
            </a:r>
          </a:p>
        </p:txBody>
      </p:sp>
      <p:grpSp>
        <p:nvGrpSpPr>
          <p:cNvPr id="6" name="Групиране 5">
            <a:extLst>
              <a:ext uri="{FF2B5EF4-FFF2-40B4-BE49-F238E27FC236}">
                <a16:creationId xmlns:a16="http://schemas.microsoft.com/office/drawing/2014/main" id="{8AC03491-97BF-1091-CDC5-7AA98ADDC8DE}"/>
              </a:ext>
            </a:extLst>
          </p:cNvPr>
          <p:cNvGrpSpPr/>
          <p:nvPr/>
        </p:nvGrpSpPr>
        <p:grpSpPr>
          <a:xfrm>
            <a:off x="9636370" y="6020973"/>
            <a:ext cx="2410774" cy="732430"/>
            <a:chOff x="122638" y="1179363"/>
            <a:chExt cx="3733645" cy="1880934"/>
          </a:xfrm>
          <a:scene3d>
            <a:camera prst="orthographicFront"/>
            <a:lightRig rig="flat" dir="t"/>
          </a:scene3d>
        </p:grpSpPr>
        <p:sp>
          <p:nvSpPr>
            <p:cNvPr id="7" name="Правоъгълник: със заоблени ъгли 6">
              <a:extLst>
                <a:ext uri="{FF2B5EF4-FFF2-40B4-BE49-F238E27FC236}">
                  <a16:creationId xmlns:a16="http://schemas.microsoft.com/office/drawing/2014/main" id="{B2D5B33C-573A-2BC8-5F5A-C571E2329309}"/>
                </a:ext>
              </a:extLst>
            </p:cNvPr>
            <p:cNvSpPr/>
            <p:nvPr/>
          </p:nvSpPr>
          <p:spPr>
            <a:xfrm>
              <a:off x="122638" y="1179363"/>
              <a:ext cx="3733645" cy="188093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768063"/>
                <a:satOff val="-2694"/>
                <a:lumOff val="-74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авоъгълник: със заоблени ъгли 4">
              <a:extLst>
                <a:ext uri="{FF2B5EF4-FFF2-40B4-BE49-F238E27FC236}">
                  <a16:creationId xmlns:a16="http://schemas.microsoft.com/office/drawing/2014/main" id="{3D8593B1-2815-55E9-3330-3D3A2ABF33BE}"/>
                </a:ext>
              </a:extLst>
            </p:cNvPr>
            <p:cNvSpPr txBox="1"/>
            <p:nvPr/>
          </p:nvSpPr>
          <p:spPr>
            <a:xfrm>
              <a:off x="340506" y="1271182"/>
              <a:ext cx="3423956" cy="17891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II.   </a:t>
              </a:r>
              <a:r>
                <a:rPr lang="bg-BG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Културен календар </a:t>
              </a:r>
              <a:endParaRPr lang="en-US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Контейнер за съдържание 2">
            <a:extLst>
              <a:ext uri="{FF2B5EF4-FFF2-40B4-BE49-F238E27FC236}">
                <a16:creationId xmlns:a16="http://schemas.microsoft.com/office/drawing/2014/main" id="{CF3B9049-90FB-1DB4-9357-7BCD5A6FF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24" y="1573383"/>
            <a:ext cx="4719110" cy="3234155"/>
          </a:xfrm>
        </p:spPr>
        <p:txBody>
          <a:bodyPr/>
          <a:lstStyle/>
          <a:p>
            <a:pPr rtl="0"/>
            <a:r>
              <a:rPr lang="bg-BG" dirty="0">
                <a:solidFill>
                  <a:schemeClr val="accent1"/>
                </a:solidFill>
              </a:rPr>
              <a:t>Група „Малчовци“ изпълниха </a:t>
            </a:r>
            <a:r>
              <a:rPr lang="bg-BG">
                <a:solidFill>
                  <a:schemeClr val="accent1"/>
                </a:solidFill>
              </a:rPr>
              <a:t>песента „Моята </a:t>
            </a:r>
            <a:r>
              <a:rPr lang="bg-BG" dirty="0">
                <a:solidFill>
                  <a:schemeClr val="accent1"/>
                </a:solidFill>
              </a:rPr>
              <a:t>фамилия“, съпроводена с подобаващ танц.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dirty="0">
              <a:solidFill>
                <a:schemeClr val="accent1"/>
              </a:solidFill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E162736F-CEFB-50FB-7F57-34AD15C5D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3" y="3591339"/>
            <a:ext cx="4134415" cy="3100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04DDE695-5FA6-806F-EBEC-756CECAD8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34" y="2191738"/>
            <a:ext cx="4587248" cy="3440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615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1">
            <a:extLst>
              <a:ext uri="{FF2B5EF4-FFF2-40B4-BE49-F238E27FC236}">
                <a16:creationId xmlns:a16="http://schemas.microsoft.com/office/drawing/2014/main" id="{44E8947A-A1BC-4403-4593-1FB3303F8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610" y="431410"/>
            <a:ext cx="3713871" cy="708073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21-ви Ноември</a:t>
            </a:r>
          </a:p>
        </p:txBody>
      </p:sp>
      <p:grpSp>
        <p:nvGrpSpPr>
          <p:cNvPr id="6" name="Групиране 5">
            <a:extLst>
              <a:ext uri="{FF2B5EF4-FFF2-40B4-BE49-F238E27FC236}">
                <a16:creationId xmlns:a16="http://schemas.microsoft.com/office/drawing/2014/main" id="{33484F9D-2CD5-E802-D0FF-DBB338DB6DC8}"/>
              </a:ext>
            </a:extLst>
          </p:cNvPr>
          <p:cNvGrpSpPr/>
          <p:nvPr/>
        </p:nvGrpSpPr>
        <p:grpSpPr>
          <a:xfrm>
            <a:off x="9636370" y="6020973"/>
            <a:ext cx="2410774" cy="732430"/>
            <a:chOff x="122638" y="1179363"/>
            <a:chExt cx="3733645" cy="1880934"/>
          </a:xfrm>
          <a:scene3d>
            <a:camera prst="orthographicFront"/>
            <a:lightRig rig="flat" dir="t"/>
          </a:scene3d>
        </p:grpSpPr>
        <p:sp>
          <p:nvSpPr>
            <p:cNvPr id="7" name="Правоъгълник: със заоблени ъгли 6">
              <a:extLst>
                <a:ext uri="{FF2B5EF4-FFF2-40B4-BE49-F238E27FC236}">
                  <a16:creationId xmlns:a16="http://schemas.microsoft.com/office/drawing/2014/main" id="{353043FC-11FD-B821-EF23-3A4CB0196D64}"/>
                </a:ext>
              </a:extLst>
            </p:cNvPr>
            <p:cNvSpPr/>
            <p:nvPr/>
          </p:nvSpPr>
          <p:spPr>
            <a:xfrm>
              <a:off x="122638" y="1179363"/>
              <a:ext cx="3733645" cy="188093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768063"/>
                <a:satOff val="-2694"/>
                <a:lumOff val="-74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авоъгълник: със заоблени ъгли 4">
              <a:extLst>
                <a:ext uri="{FF2B5EF4-FFF2-40B4-BE49-F238E27FC236}">
                  <a16:creationId xmlns:a16="http://schemas.microsoft.com/office/drawing/2014/main" id="{3CD4FA64-699A-D1F4-8846-D88054CE2E60}"/>
                </a:ext>
              </a:extLst>
            </p:cNvPr>
            <p:cNvSpPr txBox="1"/>
            <p:nvPr/>
          </p:nvSpPr>
          <p:spPr>
            <a:xfrm>
              <a:off x="340506" y="1271182"/>
              <a:ext cx="3423956" cy="17891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II.   </a:t>
              </a:r>
              <a:r>
                <a:rPr lang="bg-BG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Културен календар </a:t>
              </a:r>
              <a:endParaRPr lang="en-US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Контейнер за съдържание 2">
            <a:extLst>
              <a:ext uri="{FF2B5EF4-FFF2-40B4-BE49-F238E27FC236}">
                <a16:creationId xmlns:a16="http://schemas.microsoft.com/office/drawing/2014/main" id="{4EE04484-1930-9C90-0F01-F512B039B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0902" y="3429001"/>
            <a:ext cx="3829878" cy="323415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dirty="0">
                <a:solidFill>
                  <a:schemeClr val="accent1"/>
                </a:solidFill>
              </a:rPr>
              <a:t>В група „Светлина“ отбелязаха празника с открит урок пред колеги на тема „Моето семейство“.</a:t>
            </a:r>
          </a:p>
        </p:txBody>
      </p: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E76D7CE1-C5F2-E97D-FB21-3625F10B65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7"/>
          <a:stretch/>
        </p:blipFill>
        <p:spPr>
          <a:xfrm>
            <a:off x="4638579" y="503322"/>
            <a:ext cx="3458499" cy="2864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442264A8-FBA4-ADE4-0410-10274A287E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1" b="18068"/>
          <a:stretch/>
        </p:blipFill>
        <p:spPr>
          <a:xfrm>
            <a:off x="204144" y="3429000"/>
            <a:ext cx="5966758" cy="323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E2D90264-4049-9DE2-C5F8-7D38EAD24C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8"/>
          <a:stretch/>
        </p:blipFill>
        <p:spPr>
          <a:xfrm>
            <a:off x="331305" y="1205734"/>
            <a:ext cx="4161182" cy="2157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580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8A10A921-0B26-7D7C-E4CA-FD2894CEF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1572" y="2199950"/>
            <a:ext cx="4513630" cy="3856777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bg-BG" dirty="0">
                <a:solidFill>
                  <a:schemeClr val="accent1"/>
                </a:solidFill>
              </a:rPr>
              <a:t>С видео поздрав към родителите се бяха подготвили децата от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bg-BG" dirty="0">
                <a:solidFill>
                  <a:schemeClr val="accent1"/>
                </a:solidFill>
              </a:rPr>
              <a:t>група „Барбарони“ в деня на християнското семейство.  Изработиха и постер на тема „Обичам моето семейство, защото…“ </a:t>
            </a:r>
          </a:p>
          <a:p>
            <a:endParaRPr lang="en-US" dirty="0"/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9BB66676-1F1A-A041-3534-CFB41533CAC8}"/>
              </a:ext>
            </a:extLst>
          </p:cNvPr>
          <p:cNvGrpSpPr/>
          <p:nvPr/>
        </p:nvGrpSpPr>
        <p:grpSpPr>
          <a:xfrm>
            <a:off x="9636370" y="6020973"/>
            <a:ext cx="2410774" cy="732430"/>
            <a:chOff x="122638" y="1179363"/>
            <a:chExt cx="3733645" cy="1880934"/>
          </a:xfrm>
          <a:scene3d>
            <a:camera prst="orthographicFront"/>
            <a:lightRig rig="flat" dir="t"/>
          </a:scene3d>
        </p:grpSpPr>
        <p:sp>
          <p:nvSpPr>
            <p:cNvPr id="6" name="Правоъгълник: със заоблени ъгли 5">
              <a:extLst>
                <a:ext uri="{FF2B5EF4-FFF2-40B4-BE49-F238E27FC236}">
                  <a16:creationId xmlns:a16="http://schemas.microsoft.com/office/drawing/2014/main" id="{1469FD4C-7D25-71B8-F2A7-C66BEAF80A7D}"/>
                </a:ext>
              </a:extLst>
            </p:cNvPr>
            <p:cNvSpPr/>
            <p:nvPr/>
          </p:nvSpPr>
          <p:spPr>
            <a:xfrm>
              <a:off x="122638" y="1179363"/>
              <a:ext cx="3733645" cy="188093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768063"/>
                <a:satOff val="-2694"/>
                <a:lumOff val="-74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авоъгълник: със заоблени ъгли 4">
              <a:extLst>
                <a:ext uri="{FF2B5EF4-FFF2-40B4-BE49-F238E27FC236}">
                  <a16:creationId xmlns:a16="http://schemas.microsoft.com/office/drawing/2014/main" id="{2CAFD7D9-29BE-69FF-AB89-97516D57E2C7}"/>
                </a:ext>
              </a:extLst>
            </p:cNvPr>
            <p:cNvSpPr txBox="1"/>
            <p:nvPr/>
          </p:nvSpPr>
          <p:spPr>
            <a:xfrm>
              <a:off x="340506" y="1271182"/>
              <a:ext cx="3423956" cy="17891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II.   </a:t>
              </a:r>
              <a:r>
                <a:rPr lang="bg-BG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Културен календар </a:t>
              </a:r>
              <a:endParaRPr lang="en-US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D34C6824-C0A2-64AE-9085-AA7A2DFA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610" y="431410"/>
            <a:ext cx="3713871" cy="708073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21-ви Ноември</a:t>
            </a:r>
          </a:p>
        </p:txBody>
      </p:sp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AEF724FC-C179-A01D-B3F3-618C2DAB1B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90697"/>
            <a:ext cx="5145757" cy="2758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EDF62182-8BEF-1AEA-F605-A7C0418180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2" b="17875"/>
          <a:stretch/>
        </p:blipFill>
        <p:spPr>
          <a:xfrm>
            <a:off x="4717774" y="906447"/>
            <a:ext cx="4015409" cy="2758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358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8A10A921-0B26-7D7C-E4CA-FD2894CEF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512" y="1139483"/>
            <a:ext cx="8163339" cy="2107300"/>
          </a:xfrm>
        </p:spPr>
        <p:txBody>
          <a:bodyPr>
            <a:normAutofit fontScale="92500"/>
          </a:bodyPr>
          <a:lstStyle/>
          <a:p>
            <a:pPr marL="0" indent="0" rtl="0">
              <a:buNone/>
            </a:pPr>
            <a:r>
              <a:rPr lang="bg-BG" dirty="0">
                <a:solidFill>
                  <a:schemeClr val="accent1"/>
                </a:solidFill>
              </a:rPr>
              <a:t>В </a:t>
            </a:r>
            <a:r>
              <a:rPr lang="en-US" dirty="0">
                <a:solidFill>
                  <a:schemeClr val="accent1"/>
                </a:solidFill>
              </a:rPr>
              <a:t>III</a:t>
            </a:r>
            <a:r>
              <a:rPr lang="bg-BG" dirty="0">
                <a:solidFill>
                  <a:schemeClr val="accent1"/>
                </a:solidFill>
              </a:rPr>
              <a:t>„А“ група „Пчеличка“ се проведе разговор – беседа по темата, децата поздравиха родителите си с предварително заучено стихотворение и изработиха мини макети „Моят дом“. Всяко дете представи своето семейство чрез рисунка „Портрет на моето семейство“.</a:t>
            </a:r>
            <a:endParaRPr lang="en-US" dirty="0"/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9BB66676-1F1A-A041-3534-CFB41533CAC8}"/>
              </a:ext>
            </a:extLst>
          </p:cNvPr>
          <p:cNvGrpSpPr/>
          <p:nvPr/>
        </p:nvGrpSpPr>
        <p:grpSpPr>
          <a:xfrm>
            <a:off x="9636370" y="6020973"/>
            <a:ext cx="2410774" cy="732430"/>
            <a:chOff x="122638" y="1179363"/>
            <a:chExt cx="3733645" cy="1880934"/>
          </a:xfrm>
          <a:scene3d>
            <a:camera prst="orthographicFront"/>
            <a:lightRig rig="flat" dir="t"/>
          </a:scene3d>
        </p:grpSpPr>
        <p:sp>
          <p:nvSpPr>
            <p:cNvPr id="6" name="Правоъгълник: със заоблени ъгли 5">
              <a:extLst>
                <a:ext uri="{FF2B5EF4-FFF2-40B4-BE49-F238E27FC236}">
                  <a16:creationId xmlns:a16="http://schemas.microsoft.com/office/drawing/2014/main" id="{1469FD4C-7D25-71B8-F2A7-C66BEAF80A7D}"/>
                </a:ext>
              </a:extLst>
            </p:cNvPr>
            <p:cNvSpPr/>
            <p:nvPr/>
          </p:nvSpPr>
          <p:spPr>
            <a:xfrm>
              <a:off x="122638" y="1179363"/>
              <a:ext cx="3733645" cy="188093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768063"/>
                <a:satOff val="-2694"/>
                <a:lumOff val="-74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авоъгълник: със заоблени ъгли 4">
              <a:extLst>
                <a:ext uri="{FF2B5EF4-FFF2-40B4-BE49-F238E27FC236}">
                  <a16:creationId xmlns:a16="http://schemas.microsoft.com/office/drawing/2014/main" id="{2CAFD7D9-29BE-69FF-AB89-97516D57E2C7}"/>
                </a:ext>
              </a:extLst>
            </p:cNvPr>
            <p:cNvSpPr txBox="1"/>
            <p:nvPr/>
          </p:nvSpPr>
          <p:spPr>
            <a:xfrm>
              <a:off x="340506" y="1271182"/>
              <a:ext cx="3423956" cy="17891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II.   </a:t>
              </a:r>
              <a:r>
                <a:rPr lang="bg-BG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Културен календар </a:t>
              </a:r>
              <a:endParaRPr lang="en-US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D34C6824-C0A2-64AE-9085-AA7A2DFA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610" y="431410"/>
            <a:ext cx="3713871" cy="708073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21-ви Ноември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E094BA4-C885-027F-96BF-5073FBB68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49" y="3218857"/>
            <a:ext cx="7222434" cy="363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485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8A10A921-0B26-7D7C-E4CA-FD2894CEF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6403" y="1245296"/>
            <a:ext cx="7005302" cy="14579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dirty="0">
                <a:solidFill>
                  <a:schemeClr val="accent1"/>
                </a:solidFill>
              </a:rPr>
              <a:t>Група „Звездичка“ отбеляза празника със стихотворение и песен. Изработиха макет на ръка с членовете на семействата им.</a:t>
            </a:r>
          </a:p>
          <a:p>
            <a:endParaRPr lang="en-US" dirty="0"/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9BB66676-1F1A-A041-3534-CFB41533CAC8}"/>
              </a:ext>
            </a:extLst>
          </p:cNvPr>
          <p:cNvGrpSpPr/>
          <p:nvPr/>
        </p:nvGrpSpPr>
        <p:grpSpPr>
          <a:xfrm>
            <a:off x="9636370" y="6020973"/>
            <a:ext cx="2410774" cy="732430"/>
            <a:chOff x="122638" y="1179363"/>
            <a:chExt cx="3733645" cy="1880934"/>
          </a:xfrm>
          <a:scene3d>
            <a:camera prst="orthographicFront"/>
            <a:lightRig rig="flat" dir="t"/>
          </a:scene3d>
        </p:grpSpPr>
        <p:sp>
          <p:nvSpPr>
            <p:cNvPr id="6" name="Правоъгълник: със заоблени ъгли 5">
              <a:extLst>
                <a:ext uri="{FF2B5EF4-FFF2-40B4-BE49-F238E27FC236}">
                  <a16:creationId xmlns:a16="http://schemas.microsoft.com/office/drawing/2014/main" id="{1469FD4C-7D25-71B8-F2A7-C66BEAF80A7D}"/>
                </a:ext>
              </a:extLst>
            </p:cNvPr>
            <p:cNvSpPr/>
            <p:nvPr/>
          </p:nvSpPr>
          <p:spPr>
            <a:xfrm>
              <a:off x="122638" y="1179363"/>
              <a:ext cx="3733645" cy="188093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768063"/>
                <a:satOff val="-2694"/>
                <a:lumOff val="-74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авоъгълник: със заоблени ъгли 4">
              <a:extLst>
                <a:ext uri="{FF2B5EF4-FFF2-40B4-BE49-F238E27FC236}">
                  <a16:creationId xmlns:a16="http://schemas.microsoft.com/office/drawing/2014/main" id="{2CAFD7D9-29BE-69FF-AB89-97516D57E2C7}"/>
                </a:ext>
              </a:extLst>
            </p:cNvPr>
            <p:cNvSpPr txBox="1"/>
            <p:nvPr/>
          </p:nvSpPr>
          <p:spPr>
            <a:xfrm>
              <a:off x="340506" y="1271182"/>
              <a:ext cx="3423956" cy="17891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II.   </a:t>
              </a:r>
              <a:r>
                <a:rPr lang="bg-BG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Културен календар </a:t>
              </a:r>
              <a:endParaRPr lang="en-US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D34C6824-C0A2-64AE-9085-AA7A2DFA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610" y="431410"/>
            <a:ext cx="3713871" cy="708073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21-ви Ноември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6F6C6B5F-DC3D-633D-1A69-4B0BC993B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366" y="785446"/>
            <a:ext cx="3355634" cy="5008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1E790F97-04AA-3382-6672-48C9168B6B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24639"/>
          <a:stretch/>
        </p:blipFill>
        <p:spPr>
          <a:xfrm>
            <a:off x="144856" y="2729947"/>
            <a:ext cx="8447522" cy="3966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24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8A10A921-0B26-7D7C-E4CA-FD2894CEF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225" y="1507791"/>
            <a:ext cx="4951414" cy="418795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IV</a:t>
            </a:r>
            <a:r>
              <a:rPr lang="bg-BG" dirty="0">
                <a:solidFill>
                  <a:schemeClr val="accent1"/>
                </a:solidFill>
              </a:rPr>
              <a:t> „А“ група „Калинка“ беседваха на тема „Моето семейство“ и изработиха картички „Моят дом“.</a:t>
            </a:r>
          </a:p>
          <a:p>
            <a:pPr marL="0" indent="0">
              <a:buNone/>
            </a:pPr>
            <a:endParaRPr lang="bg-BG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9BB66676-1F1A-A041-3534-CFB41533CAC8}"/>
              </a:ext>
            </a:extLst>
          </p:cNvPr>
          <p:cNvGrpSpPr/>
          <p:nvPr/>
        </p:nvGrpSpPr>
        <p:grpSpPr>
          <a:xfrm>
            <a:off x="9636370" y="6020973"/>
            <a:ext cx="2410774" cy="732430"/>
            <a:chOff x="122638" y="1179363"/>
            <a:chExt cx="3733645" cy="1880934"/>
          </a:xfrm>
          <a:scene3d>
            <a:camera prst="orthographicFront"/>
            <a:lightRig rig="flat" dir="t"/>
          </a:scene3d>
        </p:grpSpPr>
        <p:sp>
          <p:nvSpPr>
            <p:cNvPr id="6" name="Правоъгълник: със заоблени ъгли 5">
              <a:extLst>
                <a:ext uri="{FF2B5EF4-FFF2-40B4-BE49-F238E27FC236}">
                  <a16:creationId xmlns:a16="http://schemas.microsoft.com/office/drawing/2014/main" id="{1469FD4C-7D25-71B8-F2A7-C66BEAF80A7D}"/>
                </a:ext>
              </a:extLst>
            </p:cNvPr>
            <p:cNvSpPr/>
            <p:nvPr/>
          </p:nvSpPr>
          <p:spPr>
            <a:xfrm>
              <a:off x="122638" y="1179363"/>
              <a:ext cx="3733645" cy="188093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768063"/>
                <a:satOff val="-2694"/>
                <a:lumOff val="-74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авоъгълник: със заоблени ъгли 4">
              <a:extLst>
                <a:ext uri="{FF2B5EF4-FFF2-40B4-BE49-F238E27FC236}">
                  <a16:creationId xmlns:a16="http://schemas.microsoft.com/office/drawing/2014/main" id="{2CAFD7D9-29BE-69FF-AB89-97516D57E2C7}"/>
                </a:ext>
              </a:extLst>
            </p:cNvPr>
            <p:cNvSpPr txBox="1"/>
            <p:nvPr/>
          </p:nvSpPr>
          <p:spPr>
            <a:xfrm>
              <a:off x="340506" y="1271182"/>
              <a:ext cx="3423956" cy="17891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II.   </a:t>
              </a:r>
              <a:r>
                <a:rPr lang="bg-BG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Културен календар </a:t>
              </a:r>
              <a:endParaRPr lang="en-US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D34C6824-C0A2-64AE-9085-AA7A2DFA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610" y="431410"/>
            <a:ext cx="3713871" cy="708073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21-ви Ноември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9DE8EF3C-6F4D-F325-7C81-025D95865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r="12283"/>
          <a:stretch/>
        </p:blipFill>
        <p:spPr>
          <a:xfrm>
            <a:off x="4961285" y="1508511"/>
            <a:ext cx="5211347" cy="3841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1935C51D-76CD-9839-E983-D06F8E115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3" y="3314224"/>
            <a:ext cx="4888580" cy="3112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941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Природна илюстрация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7_TF03431377_TF03431377" id="{949AC398-3271-451C-9689-D43E99712843}" vid="{F58D95FB-041A-47E0-9DE2-505E39E67582}"/>
    </a:ext>
  </a:extLst>
</a:theme>
</file>

<file path=ppt/theme/theme2.xml><?xml version="1.0" encoding="utf-8"?>
<a:theme xmlns:a="http://schemas.openxmlformats.org/drawingml/2006/main" name="Тема н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дъга</Template>
  <TotalTime>15632</TotalTime>
  <Words>714</Words>
  <Application>Microsoft Office PowerPoint</Application>
  <PresentationFormat>Широк екран</PresentationFormat>
  <Paragraphs>63</Paragraphs>
  <Slides>16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20" baseType="lpstr">
      <vt:lpstr>Arial</vt:lpstr>
      <vt:lpstr>Segoe Print</vt:lpstr>
      <vt:lpstr>Segoe UI Historic</vt:lpstr>
      <vt:lpstr>Природна илюстрация 16:9</vt:lpstr>
      <vt:lpstr>…продължение</vt:lpstr>
      <vt:lpstr> 21-ви ноември Ден на  християнското семейство</vt:lpstr>
      <vt:lpstr>21-ви Ноември</vt:lpstr>
      <vt:lpstr>21-ви Ноември</vt:lpstr>
      <vt:lpstr>21-ви Ноември</vt:lpstr>
      <vt:lpstr>21-ви Ноември</vt:lpstr>
      <vt:lpstr>21-ви Ноември</vt:lpstr>
      <vt:lpstr>21-ви Ноември</vt:lpstr>
      <vt:lpstr>21-ви Ноември</vt:lpstr>
      <vt:lpstr>21-ви Ноември</vt:lpstr>
      <vt:lpstr>21-ви Ноември</vt:lpstr>
      <vt:lpstr>Тази година ДГ „Буратино“ предлага следните допълнителни дейности:</vt:lpstr>
      <vt:lpstr>„Лютеницотерапия“</vt:lpstr>
      <vt:lpstr>Презентация на PowerPoint</vt:lpstr>
      <vt:lpstr>Презентация на PowerPoint</vt:lpstr>
      <vt:lpstr>Очаквайте…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ЗЛАТНОТО КЛЮЧЕ</dc:title>
  <dc:creator>Виктор Т. Иванов</dc:creator>
  <cp:lastModifiedBy>Buratino-94256</cp:lastModifiedBy>
  <cp:revision>110</cp:revision>
  <dcterms:created xsi:type="dcterms:W3CDTF">2021-11-10T10:38:08Z</dcterms:created>
  <dcterms:modified xsi:type="dcterms:W3CDTF">2022-12-16T11:22:01Z</dcterms:modified>
</cp:coreProperties>
</file>